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4842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4572000" cy="5248424"/>
          </a:xfrm>
          <a:prstGeom prst="rect">
            <a:avLst/>
          </a:prstGeom>
          <a:solidFill>
            <a:srgbClr val="2A2A2A"/>
          </a:solidFill>
          <a:ln/>
        </p:spPr>
      </p:sp>
      <p:sp>
        <p:nvSpPr>
          <p:cNvPr id="4" name="Text 1"/>
          <p:cNvSpPr/>
          <p:nvPr/>
        </p:nvSpPr>
        <p:spPr>
          <a:xfrm>
            <a:off x="357188" y="428625"/>
            <a:ext cx="38576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spc="2" kern="0" dirty="0">
                <a:solidFill>
                  <a:srgbClr val="FF4500"/>
                </a:solidFill>
              </a:rPr>
              <a:t>👻 Grant Ghost</a:t>
            </a:r>
            <a:endParaRPr lang="en-US" sz="885" dirty="0"/>
          </a:p>
        </p:txBody>
      </p:sp>
      <p:sp>
        <p:nvSpPr>
          <p:cNvPr id="5" name="Text 2"/>
          <p:cNvSpPr/>
          <p:nvPr/>
        </p:nvSpPr>
        <p:spPr>
          <a:xfrm>
            <a:off x="357188" y="746522"/>
            <a:ext cx="3857625" cy="16973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731" b="1" dirty="0">
                <a:solidFill>
                  <a:srgbClr val="F2F2F2"/>
                </a:solidFill>
              </a:rPr>
              <a:t>Stop Leaving Money on the Table</a:t>
            </a:r>
            <a:endParaRPr lang="en-US" sz="3731" dirty="0"/>
          </a:p>
        </p:txBody>
      </p:sp>
      <p:sp>
        <p:nvSpPr>
          <p:cNvPr id="6" name="Text 3"/>
          <p:cNvSpPr/>
          <p:nvPr/>
        </p:nvSpPr>
        <p:spPr>
          <a:xfrm>
            <a:off x="357188" y="2551016"/>
            <a:ext cx="3857625" cy="72006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FF4500"/>
                </a:solidFill>
              </a:rPr>
              <a:t>$1.1T in Unclaimed Grants</a:t>
            </a:r>
            <a:endParaRPr lang="en-US" sz="2121" dirty="0"/>
          </a:p>
        </p:txBody>
      </p:sp>
      <p:sp>
        <p:nvSpPr>
          <p:cNvPr id="7" name="Text 4"/>
          <p:cNvSpPr/>
          <p:nvPr/>
        </p:nvSpPr>
        <p:spPr>
          <a:xfrm>
            <a:off x="357188" y="3413959"/>
            <a:ext cx="3857625" cy="7200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69" dirty="0">
                <a:solidFill>
                  <a:srgbClr val="D3D3D3"/>
                </a:solidFill>
              </a:rPr>
              <a:t>AI-powered grant discovery designed for rural America. Hyper-local matching. 92%+ accuracy. 1–4 alerts per month.</a:t>
            </a:r>
            <a:endParaRPr lang="en-US" sz="1269" dirty="0"/>
          </a:p>
        </p:txBody>
      </p:sp>
      <p:sp>
        <p:nvSpPr>
          <p:cNvPr id="8" name="Text 5"/>
          <p:cNvSpPr/>
          <p:nvPr/>
        </p:nvSpPr>
        <p:spPr>
          <a:xfrm>
            <a:off x="357188" y="4591199"/>
            <a:ext cx="38576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2F2F2"/>
                </a:solidFill>
              </a:rPr>
              <a:t>[Your Name], Founder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357188" y="4762649"/>
            <a:ext cx="38576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Bossier City, Louisiana</a:t>
            </a:r>
            <a:endParaRPr lang="en-US" sz="727" dirty="0"/>
          </a:p>
        </p:txBody>
      </p:sp>
      <p:sp>
        <p:nvSpPr>
          <p:cNvPr id="10" name="Text 7"/>
          <p:cNvSpPr/>
          <p:nvPr/>
        </p:nvSpPr>
        <p:spPr>
          <a:xfrm>
            <a:off x="357188" y="4969818"/>
            <a:ext cx="38576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4500"/>
                </a:solidFill>
              </a:rPr>
              <a:t>Pitch Deck | January 2026</a:t>
            </a:r>
            <a:endParaRPr lang="en-US" sz="727" dirty="0"/>
          </a:p>
        </p:txBody>
      </p:sp>
      <p:sp>
        <p:nvSpPr>
          <p:cNvPr id="11" name="Shape 8"/>
          <p:cNvSpPr/>
          <p:nvPr/>
        </p:nvSpPr>
        <p:spPr>
          <a:xfrm>
            <a:off x="4572000" y="0"/>
            <a:ext cx="4572000" cy="5248424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2" name="Shape 9"/>
          <p:cNvSpPr/>
          <p:nvPr/>
        </p:nvSpPr>
        <p:spPr>
          <a:xfrm>
            <a:off x="4572000" y="0"/>
            <a:ext cx="4572000" cy="5248424"/>
          </a:xfrm>
          <a:prstGeom prst="rect">
            <a:avLst/>
          </a:prstGeom>
          <a:solidFill>
            <a:srgbClr val="000000">
              <a:alpha val="20000"/>
            </a:srgbClr>
          </a:solidFill>
          <a:ln/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2A2A2A"/>
          </a:solidFill>
          <a:ln/>
        </p:spPr>
      </p:sp>
      <p:sp>
        <p:nvSpPr>
          <p:cNvPr id="4" name="Text 1"/>
          <p:cNvSpPr/>
          <p:nvPr/>
        </p:nvSpPr>
        <p:spPr>
          <a:xfrm>
            <a:off x="357188" y="428625"/>
            <a:ext cx="3857625" cy="8229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2F2F2"/>
                </a:solidFill>
              </a:rPr>
              <a:t>Real Traction: Proven Product-Market Fit</a:t>
            </a:r>
            <a:endParaRPr lang="en-US" sz="2436" dirty="0"/>
          </a:p>
        </p:txBody>
      </p:sp>
      <p:sp>
        <p:nvSpPr>
          <p:cNvPr id="5" name="Shape 2"/>
          <p:cNvSpPr/>
          <p:nvPr/>
        </p:nvSpPr>
        <p:spPr>
          <a:xfrm>
            <a:off x="357188" y="1430145"/>
            <a:ext cx="3857625" cy="698302"/>
          </a:xfrm>
          <a:prstGeom prst="rect">
            <a:avLst/>
          </a:prstGeom>
          <a:solidFill>
            <a:srgbClr val="FF4500">
              <a:alpha val="1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357188" y="1430145"/>
            <a:ext cx="28575" cy="698302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7" name="Text 4"/>
          <p:cNvSpPr/>
          <p:nvPr/>
        </p:nvSpPr>
        <p:spPr>
          <a:xfrm>
            <a:off x="500063" y="1537302"/>
            <a:ext cx="357187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4500"/>
                </a:solidFill>
              </a:rPr>
              <a:t>18%</a:t>
            </a:r>
            <a:endParaRPr lang="en-US" sz="1602" dirty="0"/>
          </a:p>
        </p:txBody>
      </p:sp>
      <p:sp>
        <p:nvSpPr>
          <p:cNvPr id="8" name="Text 5"/>
          <p:cNvSpPr/>
          <p:nvPr/>
        </p:nvSpPr>
        <p:spPr>
          <a:xfrm>
            <a:off x="500063" y="1885559"/>
            <a:ext cx="35718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Trial-to-Paid Conversion (Industry avg: 12–15%)</a:t>
            </a:r>
            <a:endParaRPr lang="en-US" sz="727" dirty="0"/>
          </a:p>
        </p:txBody>
      </p:sp>
      <p:sp>
        <p:nvSpPr>
          <p:cNvPr id="9" name="Shape 6"/>
          <p:cNvSpPr/>
          <p:nvPr/>
        </p:nvSpPr>
        <p:spPr>
          <a:xfrm>
            <a:off x="357188" y="2307041"/>
            <a:ext cx="3857625" cy="560784"/>
          </a:xfrm>
          <a:prstGeom prst="rect">
            <a:avLst/>
          </a:prstGeom>
          <a:solidFill>
            <a:srgbClr val="FF4500">
              <a:alpha val="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357188" y="2307041"/>
            <a:ext cx="21431" cy="560784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11" name="Text 8"/>
          <p:cNvSpPr/>
          <p:nvPr/>
        </p:nvSpPr>
        <p:spPr>
          <a:xfrm>
            <a:off x="464344" y="2414197"/>
            <a:ext cx="36433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i="1" dirty="0">
                <a:solidFill>
                  <a:srgbClr val="F2F2F2"/>
                </a:solidFill>
              </a:rPr>
              <a:t>"I got one alert per month. Applied to three. Got funded twice. $85k total."</a:t>
            </a:r>
            <a:endParaRPr lang="en-US" sz="727" dirty="0"/>
          </a:p>
        </p:txBody>
      </p:sp>
      <p:sp>
        <p:nvSpPr>
          <p:cNvPr id="12" name="Text 9"/>
          <p:cNvSpPr/>
          <p:nvPr/>
        </p:nvSpPr>
        <p:spPr>
          <a:xfrm>
            <a:off x="464344" y="2621366"/>
            <a:ext cx="3643313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4500"/>
                </a:solidFill>
              </a:rPr>
              <a:t>Mike – Tire Shop Owner, Bossier City, LA</a:t>
            </a:r>
            <a:endParaRPr lang="en-US" sz="634" dirty="0"/>
          </a:p>
        </p:txBody>
      </p:sp>
      <p:sp>
        <p:nvSpPr>
          <p:cNvPr id="13" name="Shape 10"/>
          <p:cNvSpPr/>
          <p:nvPr/>
        </p:nvSpPr>
        <p:spPr>
          <a:xfrm>
            <a:off x="357188" y="2974981"/>
            <a:ext cx="3857625" cy="710803"/>
          </a:xfrm>
          <a:prstGeom prst="rect">
            <a:avLst/>
          </a:prstGeom>
          <a:solidFill>
            <a:srgbClr val="FF4500">
              <a:alpha val="5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357188" y="2974981"/>
            <a:ext cx="21431" cy="710803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15" name="Text 12"/>
          <p:cNvSpPr/>
          <p:nvPr/>
        </p:nvSpPr>
        <p:spPr>
          <a:xfrm>
            <a:off x="464344" y="3082137"/>
            <a:ext cx="3643313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i="1" dirty="0">
                <a:solidFill>
                  <a:srgbClr val="F2F2F2"/>
                </a:solidFill>
              </a:rPr>
              <a:t>"The Missed Grants Audit showed we qualified for $340k in grants we never knew about."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464344" y="3439325"/>
            <a:ext cx="3643313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FF4500"/>
                </a:solidFill>
              </a:rPr>
              <a:t>Jennifer – Food Bank Director, Texas</a:t>
            </a:r>
            <a:endParaRPr lang="en-US" sz="634" dirty="0"/>
          </a:p>
        </p:txBody>
      </p:sp>
      <p:sp>
        <p:nvSpPr>
          <p:cNvPr id="17" name="Shape 14"/>
          <p:cNvSpPr/>
          <p:nvPr/>
        </p:nvSpPr>
        <p:spPr>
          <a:xfrm>
            <a:off x="357188" y="3935816"/>
            <a:ext cx="3857625" cy="698302"/>
          </a:xfrm>
          <a:prstGeom prst="rect">
            <a:avLst/>
          </a:prstGeom>
          <a:solidFill>
            <a:srgbClr val="FF4500">
              <a:alpha val="10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357188" y="3935816"/>
            <a:ext cx="28575" cy="698302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19" name="Text 16"/>
          <p:cNvSpPr/>
          <p:nvPr/>
        </p:nvSpPr>
        <p:spPr>
          <a:xfrm>
            <a:off x="500063" y="4042972"/>
            <a:ext cx="357187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4500"/>
                </a:solidFill>
              </a:rPr>
              <a:t>97%</a:t>
            </a:r>
            <a:endParaRPr lang="en-US" sz="1602" dirty="0"/>
          </a:p>
        </p:txBody>
      </p:sp>
      <p:sp>
        <p:nvSpPr>
          <p:cNvPr id="20" name="Text 17"/>
          <p:cNvSpPr/>
          <p:nvPr/>
        </p:nvSpPr>
        <p:spPr>
          <a:xfrm>
            <a:off x="500063" y="4391230"/>
            <a:ext cx="35718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Monthly Retention (Industry avg: 93–95%)</a:t>
            </a:r>
            <a:endParaRPr lang="en-US" sz="727" dirty="0"/>
          </a:p>
        </p:txBody>
      </p:sp>
      <p:sp>
        <p:nvSpPr>
          <p:cNvPr id="21" name="Shape 1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22" name="Shape 1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0000">
              <a:alpha val="15000"/>
            </a:srgbClr>
          </a:solidFill>
          <a:ln/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8229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2F2F2"/>
                </a:solidFill>
              </a:rPr>
              <a:t>Rural Founder + Experienced Advisors + Lean Team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428625" y="1308702"/>
            <a:ext cx="4114800" cy="251817"/>
          </a:xfrm>
          <a:prstGeom prst="rect">
            <a:avLst/>
          </a:prstGeom>
          <a:noFill/>
          <a:ln/>
        </p:spPr>
        <p:txBody>
          <a:bodyPr wrap="none" lIns="0" tIns="0" rIns="0" bIns="51054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spc="1" kern="0" dirty="0">
                <a:solidFill>
                  <a:srgbClr val="FF4500"/>
                </a:solidFill>
              </a:rPr>
              <a:t>Founder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428625" y="1631956"/>
            <a:ext cx="41148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2F2F2"/>
                </a:solidFill>
              </a:rPr>
              <a:t>[Your Name]</a:t>
            </a:r>
            <a:endParaRPr lang="en-US" sz="987" dirty="0"/>
          </a:p>
        </p:txBody>
      </p:sp>
      <p:sp>
        <p:nvSpPr>
          <p:cNvPr id="6" name="Text 3"/>
          <p:cNvSpPr/>
          <p:nvPr/>
        </p:nvSpPr>
        <p:spPr>
          <a:xfrm>
            <a:off x="428625" y="1869486"/>
            <a:ext cx="4114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4500"/>
                </a:solidFill>
              </a:rPr>
              <a:t>Founder &amp; CEO</a:t>
            </a:r>
            <a:endParaRPr lang="en-US" sz="784" dirty="0"/>
          </a:p>
        </p:txBody>
      </p:sp>
      <p:sp>
        <p:nvSpPr>
          <p:cNvPr id="7" name="Text 4"/>
          <p:cNvSpPr/>
          <p:nvPr/>
        </p:nvSpPr>
        <p:spPr>
          <a:xfrm>
            <a:off x="428625" y="2082012"/>
            <a:ext cx="4114800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D3D3D3"/>
                </a:solidFill>
              </a:rPr>
              <a:t>Background:</a:t>
            </a:r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D3D3D3"/>
                </a:solidFill>
              </a:rPr>
              <a:t> 10+ years in rural business/grant ecosystem</a:t>
            </a:r>
            <a:endParaRPr lang="en-US" sz="734" dirty="0"/>
          </a:p>
        </p:txBody>
      </p:sp>
      <p:sp>
        <p:nvSpPr>
          <p:cNvPr id="8" name="Text 5"/>
          <p:cNvSpPr/>
          <p:nvPr/>
        </p:nvSpPr>
        <p:spPr>
          <a:xfrm>
            <a:off x="428625" y="2285609"/>
            <a:ext cx="4114800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D3D3D3"/>
                </a:solidFill>
              </a:rPr>
              <a:t>Location:</a:t>
            </a:r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D3D3D3"/>
                </a:solidFill>
              </a:rPr>
              <a:t> Bossier City, LA</a:t>
            </a:r>
            <a:endParaRPr lang="en-US" sz="734" dirty="0"/>
          </a:p>
        </p:txBody>
      </p:sp>
      <p:sp>
        <p:nvSpPr>
          <p:cNvPr id="9" name="Text 6"/>
          <p:cNvSpPr/>
          <p:nvPr/>
        </p:nvSpPr>
        <p:spPr>
          <a:xfrm>
            <a:off x="428625" y="2489206"/>
            <a:ext cx="4114800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D3D3D3"/>
                </a:solidFill>
              </a:rPr>
              <a:t>Key Strength:</a:t>
            </a:r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D3D3D3"/>
                </a:solidFill>
              </a:rPr>
              <a:t> Market knowledge + founder-led sales</a:t>
            </a:r>
            <a:endParaRPr lang="en-US" sz="734" dirty="0"/>
          </a:p>
        </p:txBody>
      </p:sp>
      <p:sp>
        <p:nvSpPr>
          <p:cNvPr id="10" name="Shape 7"/>
          <p:cNvSpPr/>
          <p:nvPr/>
        </p:nvSpPr>
        <p:spPr>
          <a:xfrm>
            <a:off x="428625" y="2749953"/>
            <a:ext cx="2028825" cy="793654"/>
          </a:xfrm>
          <a:prstGeom prst="rect">
            <a:avLst/>
          </a:prstGeom>
          <a:solidFill>
            <a:srgbClr val="FF4500">
              <a:alpha val="2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428625" y="2749953"/>
            <a:ext cx="28575" cy="793654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12" name="Text 9"/>
          <p:cNvSpPr/>
          <p:nvPr/>
        </p:nvSpPr>
        <p:spPr>
          <a:xfrm>
            <a:off x="485775" y="2807103"/>
            <a:ext cx="191452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4500"/>
                </a:solidFill>
              </a:rPr>
              <a:t>2</a:t>
            </a:r>
            <a:endParaRPr lang="en-US" sz="1602" dirty="0"/>
          </a:p>
        </p:txBody>
      </p:sp>
      <p:sp>
        <p:nvSpPr>
          <p:cNvPr id="13" name="Text 10"/>
          <p:cNvSpPr/>
          <p:nvPr/>
        </p:nvSpPr>
        <p:spPr>
          <a:xfrm>
            <a:off x="485775" y="3162505"/>
            <a:ext cx="19145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2F2F2"/>
                </a:solidFill>
              </a:rPr>
              <a:t>Full-Stack Engineers</a:t>
            </a:r>
            <a:endParaRPr lang="en-US" sz="784" dirty="0"/>
          </a:p>
        </p:txBody>
      </p:sp>
      <p:sp>
        <p:nvSpPr>
          <p:cNvPr id="14" name="Text 11"/>
          <p:cNvSpPr/>
          <p:nvPr/>
        </p:nvSpPr>
        <p:spPr>
          <a:xfrm>
            <a:off x="485775" y="3346456"/>
            <a:ext cx="1914525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AI/ML matching + data</a:t>
            </a:r>
            <a:endParaRPr lang="en-US" sz="727" dirty="0"/>
          </a:p>
        </p:txBody>
      </p:sp>
      <p:sp>
        <p:nvSpPr>
          <p:cNvPr id="15" name="Shape 12"/>
          <p:cNvSpPr/>
          <p:nvPr/>
        </p:nvSpPr>
        <p:spPr>
          <a:xfrm>
            <a:off x="2514600" y="2749953"/>
            <a:ext cx="2028825" cy="793654"/>
          </a:xfrm>
          <a:prstGeom prst="rect">
            <a:avLst/>
          </a:prstGeom>
          <a:solidFill>
            <a:srgbClr val="FF4500">
              <a:alpha val="2000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2514600" y="2749953"/>
            <a:ext cx="28575" cy="793654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17" name="Text 14"/>
          <p:cNvSpPr/>
          <p:nvPr/>
        </p:nvSpPr>
        <p:spPr>
          <a:xfrm>
            <a:off x="2571750" y="2807103"/>
            <a:ext cx="191452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4500"/>
                </a:solidFill>
              </a:rPr>
              <a:t>2</a:t>
            </a:r>
            <a:endParaRPr lang="en-US" sz="1602" dirty="0"/>
          </a:p>
        </p:txBody>
      </p:sp>
      <p:sp>
        <p:nvSpPr>
          <p:cNvPr id="18" name="Text 15"/>
          <p:cNvSpPr/>
          <p:nvPr/>
        </p:nvSpPr>
        <p:spPr>
          <a:xfrm>
            <a:off x="2571750" y="3162505"/>
            <a:ext cx="19145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2F2F2"/>
                </a:solidFill>
              </a:rPr>
              <a:t>Sales &amp; Ops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2571750" y="3346456"/>
            <a:ext cx="1914525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Chamber outreach + support</a:t>
            </a:r>
            <a:endParaRPr lang="en-US" sz="727" dirty="0"/>
          </a:p>
        </p:txBody>
      </p:sp>
      <p:sp>
        <p:nvSpPr>
          <p:cNvPr id="20" name="Text 17"/>
          <p:cNvSpPr/>
          <p:nvPr/>
        </p:nvSpPr>
        <p:spPr>
          <a:xfrm>
            <a:off x="4600575" y="1308702"/>
            <a:ext cx="4114800" cy="251817"/>
          </a:xfrm>
          <a:prstGeom prst="rect">
            <a:avLst/>
          </a:prstGeom>
          <a:noFill/>
          <a:ln/>
        </p:spPr>
        <p:txBody>
          <a:bodyPr wrap="none" lIns="0" tIns="0" rIns="0" bIns="51054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spc="1" kern="0" dirty="0">
                <a:solidFill>
                  <a:srgbClr val="FF4500"/>
                </a:solidFill>
              </a:rPr>
              <a:t>Advisors</a:t>
            </a:r>
            <a:endParaRPr lang="en-US" sz="987" dirty="0"/>
          </a:p>
        </p:txBody>
      </p:sp>
      <p:sp>
        <p:nvSpPr>
          <p:cNvPr id="21" name="Text 18"/>
          <p:cNvSpPr/>
          <p:nvPr/>
        </p:nvSpPr>
        <p:spPr>
          <a:xfrm>
            <a:off x="4600575" y="1631956"/>
            <a:ext cx="4114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2F2F2"/>
                </a:solidFill>
              </a:rPr>
              <a:t>Advisor #1: [Name]</a:t>
            </a:r>
            <a:endParaRPr lang="en-US" sz="784" dirty="0"/>
          </a:p>
        </p:txBody>
      </p:sp>
      <p:sp>
        <p:nvSpPr>
          <p:cNvPr id="22" name="Text 19"/>
          <p:cNvSpPr/>
          <p:nvPr/>
        </p:nvSpPr>
        <p:spPr>
          <a:xfrm>
            <a:off x="4600575" y="1815908"/>
            <a:ext cx="4114800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Grant industry expertise; former director at major grant orgs.</a:t>
            </a:r>
            <a:endParaRPr lang="en-US" sz="727" dirty="0"/>
          </a:p>
        </p:txBody>
      </p:sp>
      <p:sp>
        <p:nvSpPr>
          <p:cNvPr id="23" name="Text 20"/>
          <p:cNvSpPr/>
          <p:nvPr/>
        </p:nvSpPr>
        <p:spPr>
          <a:xfrm>
            <a:off x="4600575" y="2027346"/>
            <a:ext cx="4114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2F2F2"/>
                </a:solidFill>
              </a:rPr>
              <a:t>Advisor #2: [Name]</a:t>
            </a:r>
            <a:endParaRPr lang="en-US" sz="784" dirty="0"/>
          </a:p>
        </p:txBody>
      </p:sp>
      <p:sp>
        <p:nvSpPr>
          <p:cNvPr id="24" name="Text 21"/>
          <p:cNvSpPr/>
          <p:nvPr/>
        </p:nvSpPr>
        <p:spPr>
          <a:xfrm>
            <a:off x="4600575" y="2211298"/>
            <a:ext cx="4114800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SaaS scaling expert; B2B growth &amp; unit economics.</a:t>
            </a:r>
            <a:endParaRPr lang="en-US" sz="727" dirty="0"/>
          </a:p>
        </p:txBody>
      </p:sp>
      <p:sp>
        <p:nvSpPr>
          <p:cNvPr id="25" name="Text 22"/>
          <p:cNvSpPr/>
          <p:nvPr/>
        </p:nvSpPr>
        <p:spPr>
          <a:xfrm>
            <a:off x="4600575" y="2422736"/>
            <a:ext cx="4114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2F2F2"/>
                </a:solidFill>
              </a:rPr>
              <a:t>Advisor #3: [Name]</a:t>
            </a:r>
            <a:endParaRPr lang="en-US" sz="784" dirty="0"/>
          </a:p>
        </p:txBody>
      </p:sp>
      <p:sp>
        <p:nvSpPr>
          <p:cNvPr id="26" name="Text 23"/>
          <p:cNvSpPr/>
          <p:nvPr/>
        </p:nvSpPr>
        <p:spPr>
          <a:xfrm>
            <a:off x="4600575" y="2606687"/>
            <a:ext cx="4114800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Rural business development; deep local relationships.</a:t>
            </a:r>
            <a:endParaRPr lang="en-US" sz="727" dirty="0"/>
          </a:p>
        </p:txBody>
      </p:sp>
      <p:sp>
        <p:nvSpPr>
          <p:cNvPr id="27" name="Text 24"/>
          <p:cNvSpPr/>
          <p:nvPr/>
        </p:nvSpPr>
        <p:spPr>
          <a:xfrm>
            <a:off x="4600575" y="3772207"/>
            <a:ext cx="41148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spc="1" kern="0" dirty="0">
                <a:solidFill>
                  <a:srgbClr val="FF4500"/>
                </a:solidFill>
              </a:rPr>
              <a:t>Execution Timeline</a:t>
            </a:r>
            <a:endParaRPr lang="en-US" sz="885" dirty="0"/>
          </a:p>
        </p:txBody>
      </p:sp>
      <p:sp>
        <p:nvSpPr>
          <p:cNvPr id="28" name="Text 25"/>
          <p:cNvSpPr/>
          <p:nvPr/>
        </p:nvSpPr>
        <p:spPr>
          <a:xfrm>
            <a:off x="4600575" y="4032954"/>
            <a:ext cx="7886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4500"/>
                </a:solidFill>
              </a:rPr>
              <a:t>M1–2</a:t>
            </a:r>
            <a:endParaRPr lang="en-US" sz="784" dirty="0"/>
          </a:p>
        </p:txBody>
      </p:sp>
      <p:sp>
        <p:nvSpPr>
          <p:cNvPr id="29" name="Text 26"/>
          <p:cNvSpPr/>
          <p:nvPr/>
        </p:nvSpPr>
        <p:spPr>
          <a:xfrm>
            <a:off x="4600575" y="4231193"/>
            <a:ext cx="788659" cy="3900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Build AI engine + data integrations</a:t>
            </a:r>
            <a:endParaRPr lang="en-US" sz="727" dirty="0"/>
          </a:p>
        </p:txBody>
      </p:sp>
      <p:sp>
        <p:nvSpPr>
          <p:cNvPr id="30" name="Text 27"/>
          <p:cNvSpPr/>
          <p:nvPr/>
        </p:nvSpPr>
        <p:spPr>
          <a:xfrm>
            <a:off x="5432096" y="4032954"/>
            <a:ext cx="7886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4500"/>
                </a:solidFill>
              </a:rPr>
              <a:t>M3</a:t>
            </a:r>
            <a:endParaRPr lang="en-US" sz="784" dirty="0"/>
          </a:p>
        </p:txBody>
      </p:sp>
      <p:sp>
        <p:nvSpPr>
          <p:cNvPr id="31" name="Text 28"/>
          <p:cNvSpPr/>
          <p:nvPr/>
        </p:nvSpPr>
        <p:spPr>
          <a:xfrm>
            <a:off x="5432096" y="4231193"/>
            <a:ext cx="788659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MVP launch + 50 customers</a:t>
            </a:r>
            <a:endParaRPr lang="en-US" sz="727" dirty="0"/>
          </a:p>
        </p:txBody>
      </p:sp>
      <p:sp>
        <p:nvSpPr>
          <p:cNvPr id="32" name="Text 29"/>
          <p:cNvSpPr/>
          <p:nvPr/>
        </p:nvSpPr>
        <p:spPr>
          <a:xfrm>
            <a:off x="6263618" y="4032954"/>
            <a:ext cx="7886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4500"/>
                </a:solidFill>
              </a:rPr>
              <a:t>M6</a:t>
            </a:r>
            <a:endParaRPr lang="en-US" sz="784" dirty="0"/>
          </a:p>
        </p:txBody>
      </p:sp>
      <p:sp>
        <p:nvSpPr>
          <p:cNvPr id="33" name="Text 30"/>
          <p:cNvSpPr/>
          <p:nvPr/>
        </p:nvSpPr>
        <p:spPr>
          <a:xfrm>
            <a:off x="6263618" y="4231193"/>
            <a:ext cx="788687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500 customers + 10 Chambers</a:t>
            </a:r>
            <a:endParaRPr lang="en-US" sz="727" dirty="0"/>
          </a:p>
        </p:txBody>
      </p:sp>
      <p:sp>
        <p:nvSpPr>
          <p:cNvPr id="34" name="Text 31"/>
          <p:cNvSpPr/>
          <p:nvPr/>
        </p:nvSpPr>
        <p:spPr>
          <a:xfrm>
            <a:off x="7095167" y="4032954"/>
            <a:ext cx="7886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4500"/>
                </a:solidFill>
              </a:rPr>
              <a:t>M12</a:t>
            </a:r>
            <a:endParaRPr lang="en-US" sz="784" dirty="0"/>
          </a:p>
        </p:txBody>
      </p:sp>
      <p:sp>
        <p:nvSpPr>
          <p:cNvPr id="35" name="Text 32"/>
          <p:cNvSpPr/>
          <p:nvPr/>
        </p:nvSpPr>
        <p:spPr>
          <a:xfrm>
            <a:off x="7095167" y="4231193"/>
            <a:ext cx="788659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2,500 customers</a:t>
            </a:r>
            <a:endParaRPr lang="en-US" sz="727" dirty="0"/>
          </a:p>
        </p:txBody>
      </p:sp>
      <p:sp>
        <p:nvSpPr>
          <p:cNvPr id="36" name="Text 33"/>
          <p:cNvSpPr/>
          <p:nvPr/>
        </p:nvSpPr>
        <p:spPr>
          <a:xfrm>
            <a:off x="7926688" y="4032954"/>
            <a:ext cx="7886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4500"/>
                </a:solidFill>
              </a:rPr>
              <a:t>M18</a:t>
            </a:r>
            <a:endParaRPr lang="en-US" sz="784" dirty="0"/>
          </a:p>
        </p:txBody>
      </p:sp>
      <p:sp>
        <p:nvSpPr>
          <p:cNvPr id="37" name="Text 34"/>
          <p:cNvSpPr/>
          <p:nvPr/>
        </p:nvSpPr>
        <p:spPr>
          <a:xfrm>
            <a:off x="7926688" y="4231193"/>
            <a:ext cx="788687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5,000 customers + $3M ARR</a:t>
            </a:r>
            <a:endParaRPr lang="en-US" sz="727" dirty="0"/>
          </a:p>
        </p:txBody>
      </p:sp>
      <p:sp>
        <p:nvSpPr>
          <p:cNvPr id="38" name="Shape 35"/>
          <p:cNvSpPr/>
          <p:nvPr/>
        </p:nvSpPr>
        <p:spPr>
          <a:xfrm>
            <a:off x="4600575" y="4692662"/>
            <a:ext cx="4114800" cy="274309"/>
          </a:xfrm>
          <a:prstGeom prst="rect">
            <a:avLst/>
          </a:prstGeom>
          <a:solidFill>
            <a:srgbClr val="FF4500">
              <a:alpha val="8000"/>
            </a:srgbClr>
          </a:solidFill>
          <a:ln/>
        </p:spPr>
      </p:sp>
      <p:sp>
        <p:nvSpPr>
          <p:cNvPr id="39" name="Shape 36"/>
          <p:cNvSpPr/>
          <p:nvPr/>
        </p:nvSpPr>
        <p:spPr>
          <a:xfrm>
            <a:off x="4600575" y="4692662"/>
            <a:ext cx="28575" cy="274309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40" name="Text 37"/>
          <p:cNvSpPr/>
          <p:nvPr/>
        </p:nvSpPr>
        <p:spPr>
          <a:xfrm>
            <a:off x="4600575" y="4692662"/>
            <a:ext cx="4114800" cy="274309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FF4500"/>
                </a:solidFill>
              </a:rPr>
              <a:t>We're not hiring 50 people.</a:t>
            </a:r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F2F2F2"/>
                </a:solidFill>
              </a:rPr>
              <a:t> Lean, focused hires to execute quickly.</a:t>
            </a:r>
            <a:endParaRPr lang="en-US" sz="78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2F2F2"/>
                </a:solidFill>
              </a:rPr>
              <a:t>The Ask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428625" y="947245"/>
            <a:ext cx="8286750" cy="7000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3731" b="1" spc="2" kern="0" dirty="0">
                <a:solidFill>
                  <a:srgbClr val="FF4500"/>
                </a:solidFill>
              </a:rPr>
              <a:t>$500K Seed</a:t>
            </a:r>
            <a:endParaRPr lang="en-US" sz="3731" dirty="0"/>
          </a:p>
        </p:txBody>
      </p:sp>
      <p:sp>
        <p:nvSpPr>
          <p:cNvPr id="5" name="Text 2"/>
          <p:cNvSpPr/>
          <p:nvPr/>
        </p:nvSpPr>
        <p:spPr>
          <a:xfrm>
            <a:off x="428625" y="1790207"/>
            <a:ext cx="4057650" cy="266105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2F2F2"/>
                </a:solidFill>
              </a:rPr>
              <a:t>Use of Funds</a:t>
            </a:r>
            <a:endParaRPr lang="en-US" sz="987" dirty="0"/>
          </a:p>
        </p:txBody>
      </p:sp>
      <p:sp>
        <p:nvSpPr>
          <p:cNvPr id="6" name="Text 3"/>
          <p:cNvSpPr/>
          <p:nvPr/>
        </p:nvSpPr>
        <p:spPr>
          <a:xfrm>
            <a:off x="428625" y="2156324"/>
            <a:ext cx="40576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4500"/>
                </a:solidFill>
              </a:rPr>
              <a:t>AI/ML Engineering: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 $150k</a:t>
            </a:r>
            <a:endParaRPr lang="en-US" sz="683" dirty="0"/>
          </a:p>
        </p:txBody>
      </p:sp>
      <p:sp>
        <p:nvSpPr>
          <p:cNvPr id="7" name="Text 4"/>
          <p:cNvSpPr/>
          <p:nvPr/>
        </p:nvSpPr>
        <p:spPr>
          <a:xfrm>
            <a:off x="428625" y="2349205"/>
            <a:ext cx="40576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4500"/>
                </a:solidFill>
              </a:rPr>
              <a:t>Data Integration: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 $100k</a:t>
            </a:r>
            <a:endParaRPr lang="en-US" sz="683" dirty="0"/>
          </a:p>
        </p:txBody>
      </p:sp>
      <p:sp>
        <p:nvSpPr>
          <p:cNvPr id="8" name="Text 5"/>
          <p:cNvSpPr/>
          <p:nvPr/>
        </p:nvSpPr>
        <p:spPr>
          <a:xfrm>
            <a:off x="428625" y="2542087"/>
            <a:ext cx="40576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4500"/>
                </a:solidFill>
              </a:rPr>
              <a:t>Chamber Infrastructure: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 $75k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428625" y="2734968"/>
            <a:ext cx="40576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4500"/>
                </a:solidFill>
              </a:rPr>
              <a:t>Sales + Marketing: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 $100k</a:t>
            </a:r>
            <a:endParaRPr lang="en-US" sz="683" dirty="0"/>
          </a:p>
        </p:txBody>
      </p:sp>
      <p:sp>
        <p:nvSpPr>
          <p:cNvPr id="10" name="Text 7"/>
          <p:cNvSpPr/>
          <p:nvPr/>
        </p:nvSpPr>
        <p:spPr>
          <a:xfrm>
            <a:off x="428625" y="2927849"/>
            <a:ext cx="40576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4500"/>
                </a:solidFill>
              </a:rPr>
              <a:t>Operations + Legal: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 $50k</a:t>
            </a:r>
            <a:endParaRPr lang="en-US" sz="683" dirty="0"/>
          </a:p>
        </p:txBody>
      </p:sp>
      <p:sp>
        <p:nvSpPr>
          <p:cNvPr id="11" name="Text 8"/>
          <p:cNvSpPr/>
          <p:nvPr/>
        </p:nvSpPr>
        <p:spPr>
          <a:xfrm>
            <a:off x="428625" y="3120730"/>
            <a:ext cx="40576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FF4500"/>
                </a:solidFill>
              </a:rPr>
              <a:t>Runway (6 months):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 $25k</a:t>
            </a:r>
            <a:endParaRPr lang="en-US" sz="683" dirty="0"/>
          </a:p>
        </p:txBody>
      </p:sp>
      <p:sp>
        <p:nvSpPr>
          <p:cNvPr id="12" name="Text 9"/>
          <p:cNvSpPr/>
          <p:nvPr/>
        </p:nvSpPr>
        <p:spPr>
          <a:xfrm>
            <a:off x="4657725" y="1790207"/>
            <a:ext cx="4057650" cy="266105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2F2F2"/>
                </a:solidFill>
              </a:rPr>
              <a:t>18-Month Milestones</a:t>
            </a:r>
            <a:endParaRPr lang="en-US" sz="987" dirty="0"/>
          </a:p>
        </p:txBody>
      </p:sp>
      <p:sp>
        <p:nvSpPr>
          <p:cNvPr id="13" name="Text 10"/>
          <p:cNvSpPr/>
          <p:nvPr/>
        </p:nvSpPr>
        <p:spPr>
          <a:xfrm>
            <a:off x="4657725" y="2217939"/>
            <a:ext cx="42231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D3D3D3"/>
                </a:solidFill>
              </a:rPr>
              <a:t>Month 3</a:t>
            </a:r>
            <a:endParaRPr lang="en-US" sz="780" dirty="0"/>
          </a:p>
        </p:txBody>
      </p:sp>
      <p:sp>
        <p:nvSpPr>
          <p:cNvPr id="14" name="Text 11"/>
          <p:cNvSpPr/>
          <p:nvPr/>
        </p:nvSpPr>
        <p:spPr>
          <a:xfrm>
            <a:off x="7293350" y="2213474"/>
            <a:ext cx="14220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4500"/>
                </a:solidFill>
              </a:rPr>
              <a:t>100 customers / $5k MRR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4657725" y="2494759"/>
            <a:ext cx="42231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D3D3D3"/>
                </a:solidFill>
              </a:rPr>
              <a:t>Month 6</a:t>
            </a:r>
            <a:endParaRPr lang="en-US" sz="780" dirty="0"/>
          </a:p>
        </p:txBody>
      </p:sp>
      <p:sp>
        <p:nvSpPr>
          <p:cNvPr id="16" name="Text 13"/>
          <p:cNvSpPr/>
          <p:nvPr/>
        </p:nvSpPr>
        <p:spPr>
          <a:xfrm>
            <a:off x="7227968" y="2490295"/>
            <a:ext cx="14874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4500"/>
                </a:solidFill>
              </a:rPr>
              <a:t>500 customers / $27k MRR</a:t>
            </a:r>
            <a:endParaRPr lang="en-US" sz="784" dirty="0"/>
          </a:p>
        </p:txBody>
      </p:sp>
      <p:sp>
        <p:nvSpPr>
          <p:cNvPr id="17" name="Text 14"/>
          <p:cNvSpPr/>
          <p:nvPr/>
        </p:nvSpPr>
        <p:spPr>
          <a:xfrm>
            <a:off x="4657725" y="2771580"/>
            <a:ext cx="48359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D3D3D3"/>
                </a:solidFill>
              </a:rPr>
              <a:t>Month 12</a:t>
            </a:r>
            <a:endParaRPr lang="en-US" sz="780" dirty="0"/>
          </a:p>
        </p:txBody>
      </p:sp>
      <p:sp>
        <p:nvSpPr>
          <p:cNvPr id="18" name="Text 15"/>
          <p:cNvSpPr/>
          <p:nvPr/>
        </p:nvSpPr>
        <p:spPr>
          <a:xfrm>
            <a:off x="7064639" y="2767115"/>
            <a:ext cx="16507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4500"/>
                </a:solidFill>
              </a:rPr>
              <a:t>2,500 customers / $135k MRR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4657725" y="3048400"/>
            <a:ext cx="48359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D3D3D3"/>
                </a:solidFill>
              </a:rPr>
              <a:t>Month 18</a:t>
            </a:r>
            <a:endParaRPr lang="en-US" sz="780" dirty="0"/>
          </a:p>
        </p:txBody>
      </p:sp>
      <p:sp>
        <p:nvSpPr>
          <p:cNvPr id="20" name="Text 17"/>
          <p:cNvSpPr/>
          <p:nvPr/>
        </p:nvSpPr>
        <p:spPr>
          <a:xfrm>
            <a:off x="7064639" y="3043935"/>
            <a:ext cx="16507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4500"/>
                </a:solidFill>
              </a:rPr>
              <a:t>5,000 customers / $270k MRR</a:t>
            </a:r>
            <a:endParaRPr lang="en-US" sz="784" dirty="0"/>
          </a:p>
        </p:txBody>
      </p:sp>
      <p:sp>
        <p:nvSpPr>
          <p:cNvPr id="21" name="Text 18"/>
          <p:cNvSpPr/>
          <p:nvPr/>
        </p:nvSpPr>
        <p:spPr>
          <a:xfrm>
            <a:off x="428625" y="3385049"/>
            <a:ext cx="8286750" cy="266105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2F2F2"/>
                </a:solidFill>
              </a:rPr>
              <a:t>Exit Potential</a:t>
            </a:r>
            <a:endParaRPr lang="en-US" sz="987" dirty="0"/>
          </a:p>
        </p:txBody>
      </p:sp>
      <p:sp>
        <p:nvSpPr>
          <p:cNvPr id="22" name="Shape 19"/>
          <p:cNvSpPr/>
          <p:nvPr/>
        </p:nvSpPr>
        <p:spPr>
          <a:xfrm>
            <a:off x="428625" y="3751166"/>
            <a:ext cx="4086225" cy="912614"/>
          </a:xfrm>
          <a:prstGeom prst="rect">
            <a:avLst/>
          </a:prstGeom>
          <a:solidFill>
            <a:srgbClr val="FF4500">
              <a:alpha val="8000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428625" y="3751166"/>
            <a:ext cx="28575" cy="912614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24" name="Text 21"/>
          <p:cNvSpPr/>
          <p:nvPr/>
        </p:nvSpPr>
        <p:spPr>
          <a:xfrm>
            <a:off x="514350" y="3836891"/>
            <a:ext cx="39147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2F2F2"/>
                </a:solidFill>
              </a:rPr>
              <a:t>Strategic Acquisition</a:t>
            </a:r>
            <a:endParaRPr lang="en-US" sz="784" dirty="0"/>
          </a:p>
        </p:txBody>
      </p:sp>
      <p:sp>
        <p:nvSpPr>
          <p:cNvPr id="25" name="Text 22"/>
          <p:cNvSpPr/>
          <p:nvPr/>
        </p:nvSpPr>
        <p:spPr>
          <a:xfrm>
            <a:off x="514350" y="4049418"/>
            <a:ext cx="3914775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4500"/>
                </a:solidFill>
              </a:rPr>
              <a:t>$50–100M</a:t>
            </a:r>
            <a:endParaRPr lang="en-US" sz="1808" dirty="0"/>
          </a:p>
        </p:txBody>
      </p:sp>
      <p:sp>
        <p:nvSpPr>
          <p:cNvPr id="26" name="Text 23"/>
          <p:cNvSpPr/>
          <p:nvPr/>
        </p:nvSpPr>
        <p:spPr>
          <a:xfrm>
            <a:off x="514350" y="4442324"/>
            <a:ext cx="39147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Stripe, Square, or Shopify (3–5 years)</a:t>
            </a:r>
            <a:endParaRPr lang="en-US" sz="727" dirty="0"/>
          </a:p>
        </p:txBody>
      </p:sp>
      <p:sp>
        <p:nvSpPr>
          <p:cNvPr id="27" name="Shape 24"/>
          <p:cNvSpPr/>
          <p:nvPr/>
        </p:nvSpPr>
        <p:spPr>
          <a:xfrm>
            <a:off x="4629150" y="3751166"/>
            <a:ext cx="4086225" cy="912614"/>
          </a:xfrm>
          <a:prstGeom prst="rect">
            <a:avLst/>
          </a:prstGeom>
          <a:solidFill>
            <a:srgbClr val="FF4500">
              <a:alpha val="8000"/>
            </a:srgbClr>
          </a:solidFill>
          <a:ln/>
        </p:spPr>
      </p:sp>
      <p:sp>
        <p:nvSpPr>
          <p:cNvPr id="28" name="Shape 25"/>
          <p:cNvSpPr/>
          <p:nvPr/>
        </p:nvSpPr>
        <p:spPr>
          <a:xfrm>
            <a:off x="4629150" y="3751166"/>
            <a:ext cx="28575" cy="912614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29" name="Text 26"/>
          <p:cNvSpPr/>
          <p:nvPr/>
        </p:nvSpPr>
        <p:spPr>
          <a:xfrm>
            <a:off x="4714875" y="3836891"/>
            <a:ext cx="39147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2F2F2"/>
                </a:solidFill>
              </a:rPr>
              <a:t>IPO Path</a:t>
            </a:r>
            <a:endParaRPr lang="en-US" sz="784" dirty="0"/>
          </a:p>
        </p:txBody>
      </p:sp>
      <p:sp>
        <p:nvSpPr>
          <p:cNvPr id="30" name="Text 27"/>
          <p:cNvSpPr/>
          <p:nvPr/>
        </p:nvSpPr>
        <p:spPr>
          <a:xfrm>
            <a:off x="4714875" y="4049418"/>
            <a:ext cx="3914775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4500"/>
                </a:solidFill>
              </a:rPr>
              <a:t>$500M+</a:t>
            </a:r>
            <a:endParaRPr lang="en-US" sz="1808" dirty="0"/>
          </a:p>
        </p:txBody>
      </p:sp>
      <p:sp>
        <p:nvSpPr>
          <p:cNvPr id="31" name="Text 28"/>
          <p:cNvSpPr/>
          <p:nvPr/>
        </p:nvSpPr>
        <p:spPr>
          <a:xfrm>
            <a:off x="4714875" y="4442324"/>
            <a:ext cx="39147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If reaching $50M+ ARR (5–7 years)</a:t>
            </a:r>
            <a:endParaRPr lang="en-US" sz="727" dirty="0"/>
          </a:p>
        </p:txBody>
      </p:sp>
      <p:sp>
        <p:nvSpPr>
          <p:cNvPr id="32" name="Shape 29"/>
          <p:cNvSpPr/>
          <p:nvPr/>
        </p:nvSpPr>
        <p:spPr>
          <a:xfrm>
            <a:off x="0" y="4792368"/>
            <a:ext cx="9144000" cy="3057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Shape 30"/>
          <p:cNvSpPr/>
          <p:nvPr/>
        </p:nvSpPr>
        <p:spPr>
          <a:xfrm>
            <a:off x="0" y="4792368"/>
            <a:ext cx="9144000" cy="14288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34" name="Text 31"/>
          <p:cNvSpPr/>
          <p:nvPr/>
        </p:nvSpPr>
        <p:spPr>
          <a:xfrm>
            <a:off x="0" y="4792368"/>
            <a:ext cx="9144000" cy="305730"/>
          </a:xfrm>
          <a:prstGeom prst="rect">
            <a:avLst/>
          </a:prstGeom>
          <a:noFill/>
          <a:ln/>
        </p:spPr>
        <p:txBody>
          <a:bodyPr wrap="none" lIns="510286" tIns="102108" rIns="510286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F2F2F2"/>
                </a:solidFill>
              </a:rPr>
              <a:t>$500k seed at $5M post-money valuation (10% equity) = </a:t>
            </a:r>
            <a:pPr algn="ctr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4500"/>
                </a:solidFill>
              </a:rPr>
              <a:t>10–20x return in 3–5 years</a:t>
            </a:r>
            <a:endParaRPr lang="en-US" sz="94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2A2A2A"/>
          </a:solidFill>
          <a:ln/>
        </p:spPr>
      </p:sp>
      <p:sp>
        <p:nvSpPr>
          <p:cNvPr id="4" name="Text 1"/>
          <p:cNvSpPr/>
          <p:nvPr/>
        </p:nvSpPr>
        <p:spPr>
          <a:xfrm>
            <a:off x="357188" y="428625"/>
            <a:ext cx="3857625" cy="8229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2F2F2"/>
                </a:solidFill>
              </a:rPr>
              <a:t>$1.1 Trillion Left on the Table</a:t>
            </a:r>
            <a:endParaRPr lang="en-US" sz="2436" dirty="0"/>
          </a:p>
        </p:txBody>
      </p:sp>
      <p:sp>
        <p:nvSpPr>
          <p:cNvPr id="5" name="Shape 2"/>
          <p:cNvSpPr/>
          <p:nvPr/>
        </p:nvSpPr>
        <p:spPr>
          <a:xfrm>
            <a:off x="357188" y="1465864"/>
            <a:ext cx="3857625" cy="964406"/>
          </a:xfrm>
          <a:prstGeom prst="rect">
            <a:avLst/>
          </a:prstGeom>
          <a:solidFill>
            <a:srgbClr val="FF4500">
              <a:alpha val="1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357188" y="1465864"/>
            <a:ext cx="28575" cy="964406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7" name="Text 4"/>
          <p:cNvSpPr/>
          <p:nvPr/>
        </p:nvSpPr>
        <p:spPr>
          <a:xfrm>
            <a:off x="500063" y="1608739"/>
            <a:ext cx="3571875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F4500"/>
                </a:solidFill>
              </a:rPr>
              <a:t>67%</a:t>
            </a:r>
            <a:endParaRPr lang="en-US" sz="2436" dirty="0"/>
          </a:p>
        </p:txBody>
      </p:sp>
      <p:sp>
        <p:nvSpPr>
          <p:cNvPr id="8" name="Text 5"/>
          <p:cNvSpPr/>
          <p:nvPr/>
        </p:nvSpPr>
        <p:spPr>
          <a:xfrm>
            <a:off x="500063" y="2132019"/>
            <a:ext cx="35718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Rural businesses miss grants due to broken discovery system</a:t>
            </a:r>
            <a:endParaRPr lang="en-US" sz="834" dirty="0"/>
          </a:p>
        </p:txBody>
      </p:sp>
      <p:sp>
        <p:nvSpPr>
          <p:cNvPr id="9" name="Text 6"/>
          <p:cNvSpPr/>
          <p:nvPr/>
        </p:nvSpPr>
        <p:spPr>
          <a:xfrm>
            <a:off x="357188" y="2823177"/>
            <a:ext cx="3857625" cy="342900"/>
          </a:xfrm>
          <a:prstGeom prst="rect">
            <a:avLst/>
          </a:prstGeom>
          <a:noFill/>
          <a:ln/>
        </p:spPr>
        <p:txBody>
          <a:bodyPr wrap="square" lIns="17005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Grants.gov has 67% abandonment rate—overwhelming noise, poor 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UX</a:t>
            </a:r>
            <a:endParaRPr lang="en-US" sz="834" dirty="0"/>
          </a:p>
        </p:txBody>
      </p:sp>
      <p:sp>
        <p:nvSpPr>
          <p:cNvPr id="10" name="Text 7"/>
          <p:cNvSpPr/>
          <p:nvPr/>
        </p:nvSpPr>
        <p:spPr>
          <a:xfrm>
            <a:off x="357188" y="3280377"/>
            <a:ext cx="3857625" cy="342900"/>
          </a:xfrm>
          <a:prstGeom prst="rect">
            <a:avLst/>
          </a:prstGeom>
          <a:noFill/>
          <a:ln/>
        </p:spPr>
        <p:txBody>
          <a:bodyPr wrap="square" lIns="17005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Competitors cost $99–$499/mo, designed for urban grant 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professionals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357188" y="3737577"/>
            <a:ext cx="3857625" cy="342900"/>
          </a:xfrm>
          <a:prstGeom prst="rect">
            <a:avLst/>
          </a:prstGeom>
          <a:noFill/>
          <a:ln/>
        </p:spPr>
        <p:txBody>
          <a:bodyPr wrap="square" lIns="17005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5.8M small businesses + 1.1M nonprofits in rural America 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underserved</a:t>
            </a:r>
            <a:endParaRPr lang="en-US" sz="834" dirty="0"/>
          </a:p>
        </p:txBody>
      </p:sp>
      <p:sp>
        <p:nvSpPr>
          <p:cNvPr id="12" name="Text 9"/>
          <p:cNvSpPr/>
          <p:nvPr/>
        </p:nvSpPr>
        <p:spPr>
          <a:xfrm>
            <a:off x="357188" y="4194777"/>
            <a:ext cx="3857625" cy="342900"/>
          </a:xfrm>
          <a:prstGeom prst="rect">
            <a:avLst/>
          </a:prstGeom>
          <a:noFill/>
          <a:ln/>
        </p:spPr>
        <p:txBody>
          <a:bodyPr wrap="square" lIns="17005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Average $50k grant pays for 25 years of subscription—but you miss 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it</a:t>
            </a:r>
            <a:endParaRPr lang="en-US" sz="834" dirty="0"/>
          </a:p>
        </p:txBody>
      </p:sp>
      <p:sp>
        <p:nvSpPr>
          <p:cNvPr id="13" name="Shape 1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4" name="Text 11"/>
          <p:cNvSpPr/>
          <p:nvPr/>
        </p:nvSpPr>
        <p:spPr>
          <a:xfrm>
            <a:off x="357188" y="2823177"/>
            <a:ext cx="1143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4500"/>
                </a:solidFill>
              </a:rPr>
              <a:t>▪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357188" y="3280377"/>
            <a:ext cx="1143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4500"/>
                </a:solidFill>
              </a:rPr>
              <a:t>▪</a:t>
            </a:r>
            <a:endParaRPr lang="en-US" sz="784" dirty="0"/>
          </a:p>
        </p:txBody>
      </p:sp>
      <p:sp>
        <p:nvSpPr>
          <p:cNvPr id="16" name="Text 13"/>
          <p:cNvSpPr/>
          <p:nvPr/>
        </p:nvSpPr>
        <p:spPr>
          <a:xfrm>
            <a:off x="357188" y="3737577"/>
            <a:ext cx="1143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4500"/>
                </a:solidFill>
              </a:rPr>
              <a:t>▪</a:t>
            </a:r>
            <a:endParaRPr lang="en-US" sz="784" dirty="0"/>
          </a:p>
        </p:txBody>
      </p:sp>
      <p:sp>
        <p:nvSpPr>
          <p:cNvPr id="17" name="Text 14"/>
          <p:cNvSpPr/>
          <p:nvPr/>
        </p:nvSpPr>
        <p:spPr>
          <a:xfrm>
            <a:off x="357188" y="4194777"/>
            <a:ext cx="1143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4500"/>
                </a:solidFill>
              </a:rPr>
              <a:t>▪</a:t>
            </a:r>
            <a:endParaRPr lang="en-US" sz="784" dirty="0"/>
          </a:p>
        </p:txBody>
      </p:sp>
      <p:sp>
        <p:nvSpPr>
          <p:cNvPr id="18" name="Shape 1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0000">
              <a:alpha val="15000"/>
            </a:srgbClr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2A2A2A"/>
          </a:solidFill>
          <a:ln/>
        </p:spPr>
      </p:sp>
      <p:sp>
        <p:nvSpPr>
          <p:cNvPr id="4" name="Text 1"/>
          <p:cNvSpPr/>
          <p:nvPr/>
        </p:nvSpPr>
        <p:spPr>
          <a:xfrm>
            <a:off x="357188" y="428625"/>
            <a:ext cx="3857625" cy="8229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2F2F2"/>
                </a:solidFill>
              </a:rPr>
              <a:t>Hyper-Local Alerts + Ruthless Filtering</a:t>
            </a:r>
            <a:endParaRPr lang="en-US" sz="2436" dirty="0"/>
          </a:p>
        </p:txBody>
      </p:sp>
      <p:sp>
        <p:nvSpPr>
          <p:cNvPr id="5" name="Text 2"/>
          <p:cNvSpPr/>
          <p:nvPr/>
        </p:nvSpPr>
        <p:spPr>
          <a:xfrm>
            <a:off x="357188" y="1465864"/>
            <a:ext cx="3857625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Hyper-local ZIP+NAICS matching (no irrelevant noise)</a:t>
            </a:r>
            <a:endParaRPr lang="en-US" sz="834" dirty="0"/>
          </a:p>
        </p:txBody>
      </p:sp>
      <p:sp>
        <p:nvSpPr>
          <p:cNvPr id="6" name="Text 3"/>
          <p:cNvSpPr/>
          <p:nvPr/>
        </p:nvSpPr>
        <p:spPr>
          <a:xfrm>
            <a:off x="357188" y="1737327"/>
            <a:ext cx="3857625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Only alerts for ≤21 day deadlines + $10k+ funding</a:t>
            </a:r>
            <a:endParaRPr lang="en-US" sz="834" dirty="0"/>
          </a:p>
        </p:txBody>
      </p:sp>
      <p:sp>
        <p:nvSpPr>
          <p:cNvPr id="7" name="Text 4"/>
          <p:cNvSpPr/>
          <p:nvPr/>
        </p:nvSpPr>
        <p:spPr>
          <a:xfrm>
            <a:off x="357188" y="2008789"/>
            <a:ext cx="3857625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92%+ match confidence on every alert</a:t>
            </a:r>
            <a:endParaRPr lang="en-US" sz="834" dirty="0"/>
          </a:p>
        </p:txBody>
      </p:sp>
      <p:sp>
        <p:nvSpPr>
          <p:cNvPr id="8" name="Text 5"/>
          <p:cNvSpPr/>
          <p:nvPr/>
        </p:nvSpPr>
        <p:spPr>
          <a:xfrm>
            <a:off x="357188" y="2280252"/>
            <a:ext cx="3857625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1–4 alerts per month (not 500+)</a:t>
            </a:r>
            <a:endParaRPr lang="en-US" sz="834" dirty="0"/>
          </a:p>
        </p:txBody>
      </p:sp>
      <p:sp>
        <p:nvSpPr>
          <p:cNvPr id="9" name="Text 6"/>
          <p:cNvSpPr/>
          <p:nvPr/>
        </p:nvSpPr>
        <p:spPr>
          <a:xfrm>
            <a:off x="357188" y="2551714"/>
            <a:ext cx="3857625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Email, SMS, or dashboard delivery</a:t>
            </a:r>
            <a:endParaRPr lang="en-US" sz="834" dirty="0"/>
          </a:p>
        </p:txBody>
      </p:sp>
      <p:sp>
        <p:nvSpPr>
          <p:cNvPr id="10" name="Shape 7"/>
          <p:cNvSpPr/>
          <p:nvPr/>
        </p:nvSpPr>
        <p:spPr>
          <a:xfrm>
            <a:off x="357188" y="3180364"/>
            <a:ext cx="3857625" cy="76973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357188" y="3180364"/>
            <a:ext cx="3857625" cy="14288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12" name="Text 9"/>
          <p:cNvSpPr/>
          <p:nvPr/>
        </p:nvSpPr>
        <p:spPr>
          <a:xfrm>
            <a:off x="357188" y="1465864"/>
            <a:ext cx="9295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4500"/>
                </a:solidFill>
              </a:rPr>
              <a:t>✓</a:t>
            </a:r>
            <a:endParaRPr lang="en-US" sz="885" dirty="0"/>
          </a:p>
        </p:txBody>
      </p:sp>
      <p:sp>
        <p:nvSpPr>
          <p:cNvPr id="13" name="Text 10"/>
          <p:cNvSpPr/>
          <p:nvPr/>
        </p:nvSpPr>
        <p:spPr>
          <a:xfrm>
            <a:off x="357188" y="1737327"/>
            <a:ext cx="9295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4500"/>
                </a:solidFill>
              </a:rPr>
              <a:t>✓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357188" y="2008789"/>
            <a:ext cx="9295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4500"/>
                </a:solidFill>
              </a:rPr>
              <a:t>✓</a:t>
            </a:r>
            <a:endParaRPr lang="en-US" sz="885" dirty="0"/>
          </a:p>
        </p:txBody>
      </p:sp>
      <p:sp>
        <p:nvSpPr>
          <p:cNvPr id="15" name="Text 12"/>
          <p:cNvSpPr/>
          <p:nvPr/>
        </p:nvSpPr>
        <p:spPr>
          <a:xfrm>
            <a:off x="357188" y="2280252"/>
            <a:ext cx="9295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4500"/>
                </a:solidFill>
              </a:rPr>
              <a:t>✓</a:t>
            </a:r>
            <a:endParaRPr lang="en-US" sz="885" dirty="0"/>
          </a:p>
        </p:txBody>
      </p:sp>
      <p:sp>
        <p:nvSpPr>
          <p:cNvPr id="16" name="Text 13"/>
          <p:cNvSpPr/>
          <p:nvPr/>
        </p:nvSpPr>
        <p:spPr>
          <a:xfrm>
            <a:off x="357188" y="2551714"/>
            <a:ext cx="9295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4500"/>
                </a:solidFill>
              </a:rPr>
              <a:t>✓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357188" y="3323239"/>
            <a:ext cx="38576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FF4500"/>
                </a:solidFill>
              </a:rPr>
              <a:t>Pricing</a:t>
            </a:r>
            <a:endParaRPr lang="en-US" sz="683" dirty="0"/>
          </a:p>
        </p:txBody>
      </p:sp>
      <p:sp>
        <p:nvSpPr>
          <p:cNvPr id="18" name="Text 15"/>
          <p:cNvSpPr/>
          <p:nvPr/>
        </p:nvSpPr>
        <p:spPr>
          <a:xfrm>
            <a:off x="357188" y="3530408"/>
            <a:ext cx="187523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4500"/>
                </a:solidFill>
              </a:rPr>
              <a:t>$39</a:t>
            </a:r>
            <a:endParaRPr lang="en-US" sz="1193" dirty="0"/>
          </a:p>
        </p:txBody>
      </p:sp>
      <p:sp>
        <p:nvSpPr>
          <p:cNvPr id="19" name="Text 16"/>
          <p:cNvSpPr/>
          <p:nvPr/>
        </p:nvSpPr>
        <p:spPr>
          <a:xfrm>
            <a:off x="357188" y="3800084"/>
            <a:ext cx="18752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/mo Starter</a:t>
            </a:r>
            <a:endParaRPr lang="en-US" sz="727" dirty="0"/>
          </a:p>
        </p:txBody>
      </p:sp>
      <p:sp>
        <p:nvSpPr>
          <p:cNvPr id="20" name="Text 17"/>
          <p:cNvSpPr/>
          <p:nvPr/>
        </p:nvSpPr>
        <p:spPr>
          <a:xfrm>
            <a:off x="2339578" y="3530408"/>
            <a:ext cx="187523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4500"/>
                </a:solidFill>
              </a:rPr>
              <a:t>$79</a:t>
            </a:r>
            <a:endParaRPr lang="en-US" sz="1193" dirty="0"/>
          </a:p>
        </p:txBody>
      </p:sp>
      <p:sp>
        <p:nvSpPr>
          <p:cNvPr id="21" name="Text 18"/>
          <p:cNvSpPr/>
          <p:nvPr/>
        </p:nvSpPr>
        <p:spPr>
          <a:xfrm>
            <a:off x="2339578" y="3800084"/>
            <a:ext cx="18752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/mo Pro</a:t>
            </a:r>
            <a:endParaRPr lang="en-US" sz="727" dirty="0"/>
          </a:p>
        </p:txBody>
      </p:sp>
      <p:sp>
        <p:nvSpPr>
          <p:cNvPr id="22" name="Shape 1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23" name="Shape 2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0000">
              <a:alpha val="15000"/>
            </a:srgbClr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2021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4572000" cy="5220212"/>
          </a:xfrm>
          <a:prstGeom prst="rect">
            <a:avLst/>
          </a:prstGeom>
          <a:solidFill>
            <a:srgbClr val="2A2A2A"/>
          </a:solidFill>
          <a:ln/>
        </p:spPr>
      </p:sp>
      <p:sp>
        <p:nvSpPr>
          <p:cNvPr id="4" name="Text 1"/>
          <p:cNvSpPr/>
          <p:nvPr/>
        </p:nvSpPr>
        <p:spPr>
          <a:xfrm>
            <a:off x="285750" y="428625"/>
            <a:ext cx="4000500" cy="8229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2F2F2"/>
                </a:solidFill>
              </a:rPr>
              <a:t>Massive Underserved Market</a:t>
            </a:r>
            <a:endParaRPr lang="en-US" sz="2436" dirty="0"/>
          </a:p>
        </p:txBody>
      </p:sp>
      <p:sp>
        <p:nvSpPr>
          <p:cNvPr id="5" name="Text 2"/>
          <p:cNvSpPr/>
          <p:nvPr/>
        </p:nvSpPr>
        <p:spPr>
          <a:xfrm>
            <a:off x="285750" y="1465864"/>
            <a:ext cx="40005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D3D3D3"/>
                </a:solidFill>
              </a:rPr>
              <a:t>Total Addressable Market (TAM)</a:t>
            </a:r>
            <a:endParaRPr lang="en-US" sz="683" dirty="0"/>
          </a:p>
        </p:txBody>
      </p:sp>
      <p:sp>
        <p:nvSpPr>
          <p:cNvPr id="6" name="Text 3"/>
          <p:cNvSpPr/>
          <p:nvPr/>
        </p:nvSpPr>
        <p:spPr>
          <a:xfrm>
            <a:off x="285750" y="1644458"/>
            <a:ext cx="40005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FF4500"/>
                </a:solidFill>
              </a:rPr>
              <a:t>$1.1T</a:t>
            </a:r>
            <a:endParaRPr lang="en-US" sz="2121" dirty="0"/>
          </a:p>
        </p:txBody>
      </p:sp>
      <p:sp>
        <p:nvSpPr>
          <p:cNvPr id="7" name="Text 4"/>
          <p:cNvSpPr/>
          <p:nvPr/>
        </p:nvSpPr>
        <p:spPr>
          <a:xfrm>
            <a:off x="285750" y="2082012"/>
            <a:ext cx="4000500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Annual federal, state, and local grants disbursed in the U.S.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285750" y="2264876"/>
            <a:ext cx="40005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D3D3D3"/>
                </a:solidFill>
              </a:rPr>
              <a:t>Serviceable Addressable Market (SAM)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285750" y="2443469"/>
            <a:ext cx="40005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FF4500"/>
                </a:solidFill>
              </a:rPr>
              <a:t>$150–400M</a:t>
            </a:r>
            <a:endParaRPr lang="en-US" sz="2121" dirty="0"/>
          </a:p>
        </p:txBody>
      </p:sp>
      <p:sp>
        <p:nvSpPr>
          <p:cNvPr id="10" name="Text 7"/>
          <p:cNvSpPr/>
          <p:nvPr/>
        </p:nvSpPr>
        <p:spPr>
          <a:xfrm>
            <a:off x="285750" y="2881024"/>
            <a:ext cx="4000500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Subscription market for rural grant discovery tools</a:t>
            </a:r>
            <a:endParaRPr lang="en-US" sz="727" dirty="0"/>
          </a:p>
        </p:txBody>
      </p:sp>
      <p:sp>
        <p:nvSpPr>
          <p:cNvPr id="11" name="Text 8"/>
          <p:cNvSpPr/>
          <p:nvPr/>
        </p:nvSpPr>
        <p:spPr>
          <a:xfrm>
            <a:off x="285750" y="3063887"/>
            <a:ext cx="40005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D3D3D3"/>
                </a:solidFill>
              </a:rPr>
              <a:t>Serviceable Obtainable Market (SOM) – Year 1</a:t>
            </a:r>
            <a:endParaRPr lang="en-US" sz="683" dirty="0"/>
          </a:p>
        </p:txBody>
      </p:sp>
      <p:sp>
        <p:nvSpPr>
          <p:cNvPr id="12" name="Text 9"/>
          <p:cNvSpPr/>
          <p:nvPr/>
        </p:nvSpPr>
        <p:spPr>
          <a:xfrm>
            <a:off x="285750" y="3242481"/>
            <a:ext cx="40005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FF4500"/>
                </a:solidFill>
              </a:rPr>
              <a:t>$5–15M</a:t>
            </a:r>
            <a:endParaRPr lang="en-US" sz="2121" dirty="0"/>
          </a:p>
        </p:txBody>
      </p:sp>
      <p:sp>
        <p:nvSpPr>
          <p:cNvPr id="13" name="Text 10"/>
          <p:cNvSpPr/>
          <p:nvPr/>
        </p:nvSpPr>
        <p:spPr>
          <a:xfrm>
            <a:off x="285750" y="3680036"/>
            <a:ext cx="4000500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Conservative: 5,000 customers × $54 ARPU × 12 months</a:t>
            </a:r>
            <a:endParaRPr lang="en-US" sz="727" dirty="0"/>
          </a:p>
        </p:txBody>
      </p:sp>
      <p:sp>
        <p:nvSpPr>
          <p:cNvPr id="14" name="Text 11"/>
          <p:cNvSpPr/>
          <p:nvPr/>
        </p:nvSpPr>
        <p:spPr>
          <a:xfrm>
            <a:off x="285750" y="4220087"/>
            <a:ext cx="4000500" cy="150019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D3D3D3"/>
                </a:solidFill>
              </a:rPr>
              <a:t>5.8M small businesses in rural America</a:t>
            </a:r>
            <a:endParaRPr lang="en-US" sz="780" dirty="0"/>
          </a:p>
        </p:txBody>
      </p:sp>
      <p:sp>
        <p:nvSpPr>
          <p:cNvPr id="15" name="Text 12"/>
          <p:cNvSpPr/>
          <p:nvPr/>
        </p:nvSpPr>
        <p:spPr>
          <a:xfrm>
            <a:off x="285750" y="4427255"/>
            <a:ext cx="4000500" cy="150019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D3D3D3"/>
                </a:solidFill>
              </a:rPr>
              <a:t>1.1M nonprofits in underserved regions</a:t>
            </a:r>
            <a:endParaRPr lang="en-US" sz="780" dirty="0"/>
          </a:p>
        </p:txBody>
      </p:sp>
      <p:sp>
        <p:nvSpPr>
          <p:cNvPr id="16" name="Text 13"/>
          <p:cNvSpPr/>
          <p:nvPr/>
        </p:nvSpPr>
        <p:spPr>
          <a:xfrm>
            <a:off x="285750" y="4634424"/>
            <a:ext cx="4000500" cy="150019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D3D3D3"/>
                </a:solidFill>
              </a:rPr>
              <a:t>18,000 fire departments + 10,000 municipalities</a:t>
            </a:r>
            <a:endParaRPr lang="en-US" sz="780" dirty="0"/>
          </a:p>
        </p:txBody>
      </p:sp>
      <p:sp>
        <p:nvSpPr>
          <p:cNvPr id="17" name="Text 14"/>
          <p:cNvSpPr/>
          <p:nvPr/>
        </p:nvSpPr>
        <p:spPr>
          <a:xfrm>
            <a:off x="285750" y="4841593"/>
            <a:ext cx="4000500" cy="150019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FF4500"/>
                </a:solidFill>
              </a:rPr>
              <a:t>Current penetration: &lt;1%</a:t>
            </a:r>
            <a:endParaRPr lang="en-US" sz="734" dirty="0"/>
          </a:p>
        </p:txBody>
      </p:sp>
      <p:sp>
        <p:nvSpPr>
          <p:cNvPr id="18" name="Shape 15"/>
          <p:cNvSpPr/>
          <p:nvPr/>
        </p:nvSpPr>
        <p:spPr>
          <a:xfrm>
            <a:off x="4572000" y="0"/>
            <a:ext cx="4572000" cy="5220212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9" name="Text 16"/>
          <p:cNvSpPr/>
          <p:nvPr/>
        </p:nvSpPr>
        <p:spPr>
          <a:xfrm>
            <a:off x="285750" y="4220087"/>
            <a:ext cx="1071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4500"/>
                </a:solidFill>
              </a:rPr>
              <a:t>●</a:t>
            </a:r>
            <a:endParaRPr lang="en-US" sz="780" dirty="0"/>
          </a:p>
        </p:txBody>
      </p:sp>
      <p:sp>
        <p:nvSpPr>
          <p:cNvPr id="20" name="Text 17"/>
          <p:cNvSpPr/>
          <p:nvPr/>
        </p:nvSpPr>
        <p:spPr>
          <a:xfrm>
            <a:off x="285750" y="4427255"/>
            <a:ext cx="1071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4500"/>
                </a:solidFill>
              </a:rPr>
              <a:t>●</a:t>
            </a:r>
            <a:endParaRPr lang="en-US" sz="780" dirty="0"/>
          </a:p>
        </p:txBody>
      </p:sp>
      <p:sp>
        <p:nvSpPr>
          <p:cNvPr id="21" name="Text 18"/>
          <p:cNvSpPr/>
          <p:nvPr/>
        </p:nvSpPr>
        <p:spPr>
          <a:xfrm>
            <a:off x="285750" y="4634424"/>
            <a:ext cx="1071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4500"/>
                </a:solidFill>
              </a:rPr>
              <a:t>●</a:t>
            </a:r>
            <a:endParaRPr lang="en-US" sz="780" dirty="0"/>
          </a:p>
        </p:txBody>
      </p:sp>
      <p:sp>
        <p:nvSpPr>
          <p:cNvPr id="22" name="Text 19"/>
          <p:cNvSpPr/>
          <p:nvPr/>
        </p:nvSpPr>
        <p:spPr>
          <a:xfrm>
            <a:off x="285750" y="4841593"/>
            <a:ext cx="10715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4500"/>
                </a:solidFill>
              </a:rPr>
              <a:t>●</a:t>
            </a:r>
            <a:endParaRPr lang="en-US" sz="780" dirty="0"/>
          </a:p>
        </p:txBody>
      </p:sp>
      <p:sp>
        <p:nvSpPr>
          <p:cNvPr id="23" name="Shape 20"/>
          <p:cNvSpPr/>
          <p:nvPr/>
        </p:nvSpPr>
        <p:spPr>
          <a:xfrm>
            <a:off x="4572000" y="0"/>
            <a:ext cx="4572000" cy="5220184"/>
          </a:xfrm>
          <a:prstGeom prst="rect">
            <a:avLst/>
          </a:prstGeom>
          <a:solidFill>
            <a:srgbClr val="000000">
              <a:alpha val="15000"/>
            </a:srgbClr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428625"/>
            <a:ext cx="9144000" cy="822927"/>
          </a:xfrm>
          <a:prstGeom prst="rect">
            <a:avLst/>
          </a:prstGeom>
          <a:noFill/>
          <a:ln/>
        </p:spPr>
        <p:txBody>
          <a:bodyPr wrap="square" lIns="510286" tIns="0" rIns="510286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2F2F2"/>
                </a:solidFill>
              </a:rPr>
              <a:t>Grant Ghost Wins: 20–50% Cheaper with Superior Rural Matching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0" y="1537302"/>
            <a:ext cx="1131838" cy="353616"/>
          </a:xfrm>
          <a:prstGeom prst="rect">
            <a:avLst/>
          </a:prstGeom>
          <a:solidFill>
            <a:srgbClr val="2A2A2A"/>
          </a:solidFill>
          <a:ln/>
        </p:spPr>
      </p:sp>
      <p:sp>
        <p:nvSpPr>
          <p:cNvPr id="5" name="Shape 2"/>
          <p:cNvSpPr/>
          <p:nvPr/>
        </p:nvSpPr>
        <p:spPr>
          <a:xfrm>
            <a:off x="0" y="1876630"/>
            <a:ext cx="1131838" cy="14288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6" name="Text 3"/>
          <p:cNvSpPr/>
          <p:nvPr/>
        </p:nvSpPr>
        <p:spPr>
          <a:xfrm>
            <a:off x="0" y="1537302"/>
            <a:ext cx="1131838" cy="353616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FF4500"/>
                </a:solidFill>
              </a:rPr>
              <a:t>Competitor</a:t>
            </a:r>
            <a:endParaRPr lang="en-US" sz="683" dirty="0"/>
          </a:p>
        </p:txBody>
      </p:sp>
      <p:sp>
        <p:nvSpPr>
          <p:cNvPr id="7" name="Shape 4"/>
          <p:cNvSpPr/>
          <p:nvPr/>
        </p:nvSpPr>
        <p:spPr>
          <a:xfrm>
            <a:off x="1131838" y="1537302"/>
            <a:ext cx="1114006" cy="353616"/>
          </a:xfrm>
          <a:prstGeom prst="rect">
            <a:avLst/>
          </a:prstGeom>
          <a:solidFill>
            <a:srgbClr val="2A2A2A"/>
          </a:solidFill>
          <a:ln/>
        </p:spPr>
      </p:sp>
      <p:sp>
        <p:nvSpPr>
          <p:cNvPr id="8" name="Shape 5"/>
          <p:cNvSpPr/>
          <p:nvPr/>
        </p:nvSpPr>
        <p:spPr>
          <a:xfrm>
            <a:off x="1131838" y="1876630"/>
            <a:ext cx="1114006" cy="14288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9" name="Text 6"/>
          <p:cNvSpPr/>
          <p:nvPr/>
        </p:nvSpPr>
        <p:spPr>
          <a:xfrm>
            <a:off x="1131838" y="1537302"/>
            <a:ext cx="1114006" cy="353616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FF4500"/>
                </a:solidFill>
              </a:rPr>
              <a:t>Price</a:t>
            </a:r>
            <a:endParaRPr lang="en-US" sz="683" dirty="0"/>
          </a:p>
        </p:txBody>
      </p:sp>
      <p:sp>
        <p:nvSpPr>
          <p:cNvPr id="10" name="Shape 7"/>
          <p:cNvSpPr/>
          <p:nvPr/>
        </p:nvSpPr>
        <p:spPr>
          <a:xfrm>
            <a:off x="2245844" y="1537302"/>
            <a:ext cx="1670940" cy="353616"/>
          </a:xfrm>
          <a:prstGeom prst="rect">
            <a:avLst/>
          </a:prstGeom>
          <a:solidFill>
            <a:srgbClr val="2A2A2A"/>
          </a:solidFill>
          <a:ln/>
        </p:spPr>
      </p:sp>
      <p:sp>
        <p:nvSpPr>
          <p:cNvPr id="11" name="Shape 8"/>
          <p:cNvSpPr/>
          <p:nvPr/>
        </p:nvSpPr>
        <p:spPr>
          <a:xfrm>
            <a:off x="2245844" y="1876630"/>
            <a:ext cx="1670940" cy="14288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12" name="Text 9"/>
          <p:cNvSpPr/>
          <p:nvPr/>
        </p:nvSpPr>
        <p:spPr>
          <a:xfrm>
            <a:off x="2245844" y="1537302"/>
            <a:ext cx="1670940" cy="353616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FF4500"/>
                </a:solidFill>
              </a:rPr>
              <a:t>Target</a:t>
            </a:r>
            <a:endParaRPr lang="en-US" sz="683" dirty="0"/>
          </a:p>
        </p:txBody>
      </p:sp>
      <p:sp>
        <p:nvSpPr>
          <p:cNvPr id="13" name="Shape 10"/>
          <p:cNvSpPr/>
          <p:nvPr/>
        </p:nvSpPr>
        <p:spPr>
          <a:xfrm>
            <a:off x="3916784" y="1537302"/>
            <a:ext cx="2108243" cy="353616"/>
          </a:xfrm>
          <a:prstGeom prst="rect">
            <a:avLst/>
          </a:prstGeom>
          <a:solidFill>
            <a:srgbClr val="2A2A2A"/>
          </a:solidFill>
          <a:ln/>
        </p:spPr>
      </p:sp>
      <p:sp>
        <p:nvSpPr>
          <p:cNvPr id="14" name="Shape 11"/>
          <p:cNvSpPr/>
          <p:nvPr/>
        </p:nvSpPr>
        <p:spPr>
          <a:xfrm>
            <a:off x="3916784" y="1876630"/>
            <a:ext cx="2108243" cy="14288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15" name="Text 12"/>
          <p:cNvSpPr/>
          <p:nvPr/>
        </p:nvSpPr>
        <p:spPr>
          <a:xfrm>
            <a:off x="3916784" y="1537302"/>
            <a:ext cx="2108243" cy="353616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FF4500"/>
                </a:solidFill>
              </a:rPr>
              <a:t>Positioning</a:t>
            </a:r>
            <a:endParaRPr lang="en-US" sz="683" dirty="0"/>
          </a:p>
        </p:txBody>
      </p:sp>
      <p:sp>
        <p:nvSpPr>
          <p:cNvPr id="16" name="Shape 13"/>
          <p:cNvSpPr/>
          <p:nvPr/>
        </p:nvSpPr>
        <p:spPr>
          <a:xfrm>
            <a:off x="6025028" y="1537302"/>
            <a:ext cx="3118972" cy="353616"/>
          </a:xfrm>
          <a:prstGeom prst="rect">
            <a:avLst/>
          </a:prstGeom>
          <a:solidFill>
            <a:srgbClr val="2A2A2A"/>
          </a:solidFill>
          <a:ln/>
        </p:spPr>
      </p:sp>
      <p:sp>
        <p:nvSpPr>
          <p:cNvPr id="17" name="Shape 14"/>
          <p:cNvSpPr/>
          <p:nvPr/>
        </p:nvSpPr>
        <p:spPr>
          <a:xfrm>
            <a:off x="6025028" y="1876630"/>
            <a:ext cx="3118972" cy="14288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18" name="Text 15"/>
          <p:cNvSpPr/>
          <p:nvPr/>
        </p:nvSpPr>
        <p:spPr>
          <a:xfrm>
            <a:off x="6025028" y="1537302"/>
            <a:ext cx="3118972" cy="353616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FF4500"/>
                </a:solidFill>
              </a:rPr>
              <a:t>Weakness</a:t>
            </a:r>
            <a:endParaRPr lang="en-US" sz="683" dirty="0"/>
          </a:p>
        </p:txBody>
      </p:sp>
      <p:sp>
        <p:nvSpPr>
          <p:cNvPr id="19" name="Text 16"/>
          <p:cNvSpPr/>
          <p:nvPr/>
        </p:nvSpPr>
        <p:spPr>
          <a:xfrm>
            <a:off x="85725" y="1998073"/>
            <a:ext cx="60579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Instrumentl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1131838" y="1883773"/>
            <a:ext cx="1114006" cy="367903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$99–$499/mo</a:t>
            </a:r>
            <a:endParaRPr lang="en-US" sz="683" dirty="0"/>
          </a:p>
        </p:txBody>
      </p:sp>
      <p:sp>
        <p:nvSpPr>
          <p:cNvPr id="21" name="Text 18"/>
          <p:cNvSpPr/>
          <p:nvPr/>
        </p:nvSpPr>
        <p:spPr>
          <a:xfrm>
            <a:off x="2245844" y="1883773"/>
            <a:ext cx="1670940" cy="367903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Grant professionals</a:t>
            </a:r>
            <a:endParaRPr lang="en-US" sz="727" dirty="0"/>
          </a:p>
        </p:txBody>
      </p:sp>
      <p:sp>
        <p:nvSpPr>
          <p:cNvPr id="22" name="Text 19"/>
          <p:cNvSpPr/>
          <p:nvPr/>
        </p:nvSpPr>
        <p:spPr>
          <a:xfrm>
            <a:off x="3916784" y="1883773"/>
            <a:ext cx="2108243" cy="367903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Comprehensive database + CRM</a:t>
            </a:r>
            <a:endParaRPr lang="en-US" sz="727" dirty="0"/>
          </a:p>
        </p:txBody>
      </p:sp>
      <p:sp>
        <p:nvSpPr>
          <p:cNvPr id="23" name="Text 20"/>
          <p:cNvSpPr/>
          <p:nvPr/>
        </p:nvSpPr>
        <p:spPr>
          <a:xfrm>
            <a:off x="6025028" y="1883773"/>
            <a:ext cx="3118972" cy="367903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Too expensive; urban-focused</a:t>
            </a:r>
            <a:endParaRPr lang="en-US" sz="727" dirty="0"/>
          </a:p>
        </p:txBody>
      </p:sp>
      <p:sp>
        <p:nvSpPr>
          <p:cNvPr id="24" name="Shape 21"/>
          <p:cNvSpPr/>
          <p:nvPr/>
        </p:nvSpPr>
        <p:spPr>
          <a:xfrm>
            <a:off x="0" y="2251677"/>
            <a:ext cx="9144000" cy="371475"/>
          </a:xfrm>
          <a:prstGeom prst="rect">
            <a:avLst/>
          </a:prstGeom>
          <a:solidFill>
            <a:srgbClr val="FF4500">
              <a:alpha val="3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85725" y="2369548"/>
            <a:ext cx="60099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GrantWatch</a:t>
            </a:r>
            <a:endParaRPr lang="en-US" sz="683" dirty="0"/>
          </a:p>
        </p:txBody>
      </p:sp>
      <p:sp>
        <p:nvSpPr>
          <p:cNvPr id="26" name="Text 23"/>
          <p:cNvSpPr/>
          <p:nvPr/>
        </p:nvSpPr>
        <p:spPr>
          <a:xfrm>
            <a:off x="1131838" y="2251677"/>
            <a:ext cx="1114006" cy="371475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$49–$199/mo</a:t>
            </a:r>
            <a:endParaRPr lang="en-US" sz="683" dirty="0"/>
          </a:p>
        </p:txBody>
      </p:sp>
      <p:sp>
        <p:nvSpPr>
          <p:cNvPr id="27" name="Text 24"/>
          <p:cNvSpPr/>
          <p:nvPr/>
        </p:nvSpPr>
        <p:spPr>
          <a:xfrm>
            <a:off x="2245844" y="2251677"/>
            <a:ext cx="1670940" cy="371475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Nonprofits + SMBs</a:t>
            </a:r>
            <a:endParaRPr lang="en-US" sz="727" dirty="0"/>
          </a:p>
        </p:txBody>
      </p:sp>
      <p:sp>
        <p:nvSpPr>
          <p:cNvPr id="28" name="Text 25"/>
          <p:cNvSpPr/>
          <p:nvPr/>
        </p:nvSpPr>
        <p:spPr>
          <a:xfrm>
            <a:off x="3916784" y="2251677"/>
            <a:ext cx="2108243" cy="371475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Broad database + email alerts</a:t>
            </a:r>
            <a:endParaRPr lang="en-US" sz="727" dirty="0"/>
          </a:p>
        </p:txBody>
      </p:sp>
      <p:sp>
        <p:nvSpPr>
          <p:cNvPr id="29" name="Text 26"/>
          <p:cNvSpPr/>
          <p:nvPr/>
        </p:nvSpPr>
        <p:spPr>
          <a:xfrm>
            <a:off x="6025028" y="2251677"/>
            <a:ext cx="3118972" cy="371475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Generic results; high noise; poor rural matching</a:t>
            </a:r>
            <a:endParaRPr lang="en-US" sz="727" dirty="0"/>
          </a:p>
        </p:txBody>
      </p:sp>
      <p:sp>
        <p:nvSpPr>
          <p:cNvPr id="30" name="Text 27"/>
          <p:cNvSpPr/>
          <p:nvPr/>
        </p:nvSpPr>
        <p:spPr>
          <a:xfrm>
            <a:off x="85725" y="2741023"/>
            <a:ext cx="6027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OpenGrants</a:t>
            </a:r>
            <a:endParaRPr lang="en-US" sz="683" dirty="0"/>
          </a:p>
        </p:txBody>
      </p:sp>
      <p:sp>
        <p:nvSpPr>
          <p:cNvPr id="31" name="Text 28"/>
          <p:cNvSpPr/>
          <p:nvPr/>
        </p:nvSpPr>
        <p:spPr>
          <a:xfrm>
            <a:off x="1131838" y="2623152"/>
            <a:ext cx="1114006" cy="371475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$79–$299/mo</a:t>
            </a:r>
            <a:endParaRPr lang="en-US" sz="683" dirty="0"/>
          </a:p>
        </p:txBody>
      </p:sp>
      <p:sp>
        <p:nvSpPr>
          <p:cNvPr id="32" name="Text 29"/>
          <p:cNvSpPr/>
          <p:nvPr/>
        </p:nvSpPr>
        <p:spPr>
          <a:xfrm>
            <a:off x="2245844" y="2623152"/>
            <a:ext cx="1670940" cy="371475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Early-stage startups</a:t>
            </a:r>
            <a:endParaRPr lang="en-US" sz="727" dirty="0"/>
          </a:p>
        </p:txBody>
      </p:sp>
      <p:sp>
        <p:nvSpPr>
          <p:cNvPr id="33" name="Text 30"/>
          <p:cNvSpPr/>
          <p:nvPr/>
        </p:nvSpPr>
        <p:spPr>
          <a:xfrm>
            <a:off x="3916784" y="2623152"/>
            <a:ext cx="2108243" cy="371475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AI-powered matching</a:t>
            </a:r>
            <a:endParaRPr lang="en-US" sz="727" dirty="0"/>
          </a:p>
        </p:txBody>
      </p:sp>
      <p:sp>
        <p:nvSpPr>
          <p:cNvPr id="34" name="Text 31"/>
          <p:cNvSpPr/>
          <p:nvPr/>
        </p:nvSpPr>
        <p:spPr>
          <a:xfrm>
            <a:off x="6025028" y="2623152"/>
            <a:ext cx="3118972" cy="371475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Early stage; limited coverage; no rural focus</a:t>
            </a:r>
            <a:endParaRPr lang="en-US" sz="727" dirty="0"/>
          </a:p>
        </p:txBody>
      </p:sp>
      <p:sp>
        <p:nvSpPr>
          <p:cNvPr id="35" name="Shape 32"/>
          <p:cNvSpPr/>
          <p:nvPr/>
        </p:nvSpPr>
        <p:spPr>
          <a:xfrm>
            <a:off x="0" y="2994627"/>
            <a:ext cx="9144000" cy="371475"/>
          </a:xfrm>
          <a:prstGeom prst="rect">
            <a:avLst/>
          </a:prstGeom>
          <a:solidFill>
            <a:srgbClr val="FF4500">
              <a:alpha val="3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85725" y="3112498"/>
            <a:ext cx="54367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Grants.gov</a:t>
            </a:r>
            <a:endParaRPr lang="en-US" sz="683" dirty="0"/>
          </a:p>
        </p:txBody>
      </p:sp>
      <p:sp>
        <p:nvSpPr>
          <p:cNvPr id="37" name="Text 34"/>
          <p:cNvSpPr/>
          <p:nvPr/>
        </p:nvSpPr>
        <p:spPr>
          <a:xfrm>
            <a:off x="1131838" y="2994627"/>
            <a:ext cx="1114006" cy="371475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Free</a:t>
            </a:r>
            <a:endParaRPr lang="en-US" sz="683" dirty="0"/>
          </a:p>
        </p:txBody>
      </p:sp>
      <p:sp>
        <p:nvSpPr>
          <p:cNvPr id="38" name="Text 35"/>
          <p:cNvSpPr/>
          <p:nvPr/>
        </p:nvSpPr>
        <p:spPr>
          <a:xfrm>
            <a:off x="2245844" y="2994627"/>
            <a:ext cx="1670940" cy="371475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Anyone</a:t>
            </a:r>
            <a:endParaRPr lang="en-US" sz="727" dirty="0"/>
          </a:p>
        </p:txBody>
      </p:sp>
      <p:sp>
        <p:nvSpPr>
          <p:cNvPr id="39" name="Text 36"/>
          <p:cNvSpPr/>
          <p:nvPr/>
        </p:nvSpPr>
        <p:spPr>
          <a:xfrm>
            <a:off x="3916784" y="2994627"/>
            <a:ext cx="2108243" cy="371475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Official government source</a:t>
            </a:r>
            <a:endParaRPr lang="en-US" sz="727" dirty="0"/>
          </a:p>
        </p:txBody>
      </p:sp>
      <p:sp>
        <p:nvSpPr>
          <p:cNvPr id="40" name="Text 37"/>
          <p:cNvSpPr/>
          <p:nvPr/>
        </p:nvSpPr>
        <p:spPr>
          <a:xfrm>
            <a:off x="6025028" y="2994627"/>
            <a:ext cx="3118972" cy="371475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67% abandonment; overwhelming noise; poor UX</a:t>
            </a:r>
            <a:endParaRPr lang="en-US" sz="727" dirty="0"/>
          </a:p>
        </p:txBody>
      </p:sp>
      <p:sp>
        <p:nvSpPr>
          <p:cNvPr id="41" name="Shape 38"/>
          <p:cNvSpPr/>
          <p:nvPr/>
        </p:nvSpPr>
        <p:spPr>
          <a:xfrm>
            <a:off x="0" y="3366102"/>
            <a:ext cx="9144000" cy="375047"/>
          </a:xfrm>
          <a:prstGeom prst="rect">
            <a:avLst/>
          </a:prstGeom>
          <a:solidFill>
            <a:srgbClr val="FF4500">
              <a:alpha val="15000"/>
            </a:srgbClr>
          </a:solidFill>
          <a:ln/>
        </p:spPr>
      </p:sp>
      <p:sp>
        <p:nvSpPr>
          <p:cNvPr id="42" name="Text 39"/>
          <p:cNvSpPr/>
          <p:nvPr/>
        </p:nvSpPr>
        <p:spPr>
          <a:xfrm>
            <a:off x="85725" y="3483973"/>
            <a:ext cx="62267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2F2F2"/>
                </a:solidFill>
              </a:rPr>
              <a:t>Grant Ghost</a:t>
            </a:r>
            <a:endParaRPr lang="en-US" sz="683" dirty="0"/>
          </a:p>
        </p:txBody>
      </p:sp>
      <p:sp>
        <p:nvSpPr>
          <p:cNvPr id="43" name="Text 40"/>
          <p:cNvSpPr/>
          <p:nvPr/>
        </p:nvSpPr>
        <p:spPr>
          <a:xfrm>
            <a:off x="1131838" y="3366102"/>
            <a:ext cx="1114006" cy="375047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2F2F2"/>
                </a:solidFill>
              </a:rPr>
              <a:t>$39–$79/mo</a:t>
            </a:r>
            <a:endParaRPr lang="en-US" sz="784" dirty="0"/>
          </a:p>
        </p:txBody>
      </p:sp>
      <p:sp>
        <p:nvSpPr>
          <p:cNvPr id="44" name="Text 41"/>
          <p:cNvSpPr/>
          <p:nvPr/>
        </p:nvSpPr>
        <p:spPr>
          <a:xfrm>
            <a:off x="2245844" y="3366102"/>
            <a:ext cx="1670940" cy="375047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2F2F2"/>
                </a:solidFill>
              </a:rPr>
              <a:t>Rural SMBs + nonprofits</a:t>
            </a:r>
            <a:endParaRPr lang="en-US" sz="683" dirty="0"/>
          </a:p>
        </p:txBody>
      </p:sp>
      <p:sp>
        <p:nvSpPr>
          <p:cNvPr id="45" name="Text 42"/>
          <p:cNvSpPr/>
          <p:nvPr/>
        </p:nvSpPr>
        <p:spPr>
          <a:xfrm>
            <a:off x="3916784" y="3366102"/>
            <a:ext cx="2108243" cy="375047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2F2F2"/>
                </a:solidFill>
              </a:rPr>
              <a:t>Hyper-local + ruthless filtering</a:t>
            </a:r>
            <a:endParaRPr lang="en-US" sz="683" dirty="0"/>
          </a:p>
        </p:txBody>
      </p:sp>
      <p:sp>
        <p:nvSpPr>
          <p:cNvPr id="46" name="Text 43"/>
          <p:cNvSpPr/>
          <p:nvPr/>
        </p:nvSpPr>
        <p:spPr>
          <a:xfrm>
            <a:off x="6110753" y="3483973"/>
            <a:ext cx="168782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2F2F2"/>
                </a:solidFill>
              </a:rPr>
              <a:t>Lowest price + highest relevance</a:t>
            </a:r>
            <a:endParaRPr lang="en-US" sz="683" dirty="0"/>
          </a:p>
        </p:txBody>
      </p:sp>
      <p:sp>
        <p:nvSpPr>
          <p:cNvPr id="47" name="Shape 44"/>
          <p:cNvSpPr/>
          <p:nvPr/>
        </p:nvSpPr>
        <p:spPr>
          <a:xfrm>
            <a:off x="428625" y="3962605"/>
            <a:ext cx="8286750" cy="651477"/>
          </a:xfrm>
          <a:prstGeom prst="rect">
            <a:avLst/>
          </a:prstGeom>
          <a:solidFill>
            <a:srgbClr val="FF4500">
              <a:alpha val="10000"/>
            </a:srgbClr>
          </a:solidFill>
          <a:ln/>
        </p:spPr>
      </p:sp>
      <p:sp>
        <p:nvSpPr>
          <p:cNvPr id="48" name="Shape 45"/>
          <p:cNvSpPr/>
          <p:nvPr/>
        </p:nvSpPr>
        <p:spPr>
          <a:xfrm>
            <a:off x="428625" y="3962605"/>
            <a:ext cx="28575" cy="651477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49" name="Text 46"/>
          <p:cNvSpPr/>
          <p:nvPr/>
        </p:nvSpPr>
        <p:spPr>
          <a:xfrm>
            <a:off x="428625" y="3962605"/>
            <a:ext cx="8286750" cy="651477"/>
          </a:xfrm>
          <a:prstGeom prst="rect">
            <a:avLst/>
          </a:prstGeom>
          <a:noFill/>
          <a:ln/>
        </p:spPr>
        <p:txBody>
          <a:bodyPr wrap="square" lIns="255143" tIns="170053" rIns="255143" bIns="170053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F2F2F2"/>
                </a:solidFill>
              </a:rPr>
              <a:t>For a rural business owner, Grant Ghost is a </a:t>
            </a:r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4500"/>
                </a:solidFill>
              </a:rPr>
              <a:t>no-brainer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F2F2F2"/>
                </a:solidFill>
              </a:rPr>
              <a:t>: 20–50% cheaper than competitors with superior rural matching and 92%+ relevance. One 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F2F2F2"/>
                </a:solidFill>
              </a:rPr>
              <a:t>$50k grant pays for 25 years of subscription.</a:t>
            </a:r>
            <a:endParaRPr lang="en-US" sz="83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2A2A2A"/>
          </a:solidFill>
          <a:ln/>
        </p:spPr>
      </p:sp>
      <p:sp>
        <p:nvSpPr>
          <p:cNvPr id="4" name="Text 1"/>
          <p:cNvSpPr/>
          <p:nvPr/>
        </p:nvSpPr>
        <p:spPr>
          <a:xfrm>
            <a:off x="357188" y="428625"/>
            <a:ext cx="3857625" cy="12343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2F2F2"/>
                </a:solidFill>
              </a:rPr>
              <a:t>Four Layers of Competitive Advantage</a:t>
            </a:r>
            <a:endParaRPr lang="en-US" sz="2436" dirty="0"/>
          </a:p>
        </p:txBody>
      </p:sp>
      <p:sp>
        <p:nvSpPr>
          <p:cNvPr id="5" name="Text 2"/>
          <p:cNvSpPr/>
          <p:nvPr/>
        </p:nvSpPr>
        <p:spPr>
          <a:xfrm>
            <a:off x="357188" y="1877327"/>
            <a:ext cx="2857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4500"/>
                </a:solidFill>
              </a:rPr>
              <a:t>1</a:t>
            </a:r>
            <a:endParaRPr lang="en-US" sz="1397" dirty="0"/>
          </a:p>
        </p:txBody>
      </p:sp>
      <p:sp>
        <p:nvSpPr>
          <p:cNvPr id="6" name="Text 3"/>
          <p:cNvSpPr/>
          <p:nvPr/>
        </p:nvSpPr>
        <p:spPr>
          <a:xfrm>
            <a:off x="728663" y="1877327"/>
            <a:ext cx="34861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2F2F2"/>
                </a:solidFill>
              </a:rPr>
              <a:t>Hyper-Local Data Integration</a:t>
            </a:r>
            <a:endParaRPr lang="en-US" sz="784" dirty="0"/>
          </a:p>
        </p:txBody>
      </p:sp>
      <p:sp>
        <p:nvSpPr>
          <p:cNvPr id="7" name="Text 4"/>
          <p:cNvSpPr/>
          <p:nvPr/>
        </p:nvSpPr>
        <p:spPr>
          <a:xfrm>
            <a:off x="728663" y="2061279"/>
            <a:ext cx="3486150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ZIP+NAICS matching requires 6+ months of data integration. Competitors use state-level filtering only.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357188" y="2427005"/>
            <a:ext cx="2857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4500"/>
                </a:solidFill>
              </a:rPr>
              <a:t>2</a:t>
            </a:r>
            <a:endParaRPr lang="en-US" sz="1397" dirty="0"/>
          </a:p>
        </p:txBody>
      </p:sp>
      <p:sp>
        <p:nvSpPr>
          <p:cNvPr id="9" name="Text 6"/>
          <p:cNvSpPr/>
          <p:nvPr/>
        </p:nvSpPr>
        <p:spPr>
          <a:xfrm>
            <a:off x="728663" y="2427005"/>
            <a:ext cx="34861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2F2F2"/>
                </a:solidFill>
              </a:rPr>
              <a:t>Ruthless Deadline-First Filtering</a:t>
            </a:r>
            <a:endParaRPr lang="en-US" sz="784" dirty="0"/>
          </a:p>
        </p:txBody>
      </p:sp>
      <p:sp>
        <p:nvSpPr>
          <p:cNvPr id="10" name="Text 7"/>
          <p:cNvSpPr/>
          <p:nvPr/>
        </p:nvSpPr>
        <p:spPr>
          <a:xfrm>
            <a:off x="728663" y="2610957"/>
            <a:ext cx="3486150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Only ≤21 day deadlines + $10k+ funding. Eliminates decision fatigue. 40% higher application completion.</a:t>
            </a:r>
            <a:endParaRPr lang="en-US" sz="727" dirty="0"/>
          </a:p>
        </p:txBody>
      </p:sp>
      <p:sp>
        <p:nvSpPr>
          <p:cNvPr id="11" name="Text 8"/>
          <p:cNvSpPr/>
          <p:nvPr/>
        </p:nvSpPr>
        <p:spPr>
          <a:xfrm>
            <a:off x="357188" y="2976683"/>
            <a:ext cx="2857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4500"/>
                </a:solidFill>
              </a:rPr>
              <a:t>3</a:t>
            </a:r>
            <a:endParaRPr lang="en-US" sz="1397" dirty="0"/>
          </a:p>
        </p:txBody>
      </p:sp>
      <p:sp>
        <p:nvSpPr>
          <p:cNvPr id="12" name="Text 9"/>
          <p:cNvSpPr/>
          <p:nvPr/>
        </p:nvSpPr>
        <p:spPr>
          <a:xfrm>
            <a:off x="728663" y="2976683"/>
            <a:ext cx="34861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2F2F2"/>
                </a:solidFill>
              </a:rPr>
              <a:t>White-Label Chamber Partnerships</a:t>
            </a:r>
            <a:endParaRPr lang="en-US" sz="784" dirty="0"/>
          </a:p>
        </p:txBody>
      </p:sp>
      <p:sp>
        <p:nvSpPr>
          <p:cNvPr id="13" name="Text 10"/>
          <p:cNvSpPr/>
          <p:nvPr/>
        </p:nvSpPr>
        <p:spPr>
          <a:xfrm>
            <a:off x="728663" y="3160635"/>
            <a:ext cx="3486150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500+ rural Chambers = 100k potential customers. Network effects + relationships. Distribution moat.</a:t>
            </a:r>
            <a:endParaRPr lang="en-US" sz="727" dirty="0"/>
          </a:p>
        </p:txBody>
      </p:sp>
      <p:sp>
        <p:nvSpPr>
          <p:cNvPr id="14" name="Text 11"/>
          <p:cNvSpPr/>
          <p:nvPr/>
        </p:nvSpPr>
        <p:spPr>
          <a:xfrm>
            <a:off x="357188" y="3526361"/>
            <a:ext cx="2857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4500"/>
                </a:solidFill>
              </a:rPr>
              <a:t>4</a:t>
            </a:r>
            <a:endParaRPr lang="en-US" sz="1397" dirty="0"/>
          </a:p>
        </p:txBody>
      </p:sp>
      <p:sp>
        <p:nvSpPr>
          <p:cNvPr id="15" name="Text 12"/>
          <p:cNvSpPr/>
          <p:nvPr/>
        </p:nvSpPr>
        <p:spPr>
          <a:xfrm>
            <a:off x="728663" y="3526361"/>
            <a:ext cx="34861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2F2F2"/>
                </a:solidFill>
              </a:rPr>
              <a:t>Missed Grants Audit (Proprietary)</a:t>
            </a:r>
            <a:endParaRPr lang="en-US" sz="784" dirty="0"/>
          </a:p>
        </p:txBody>
      </p:sp>
      <p:sp>
        <p:nvSpPr>
          <p:cNvPr id="16" name="Text 13"/>
          <p:cNvSpPr/>
          <p:nvPr/>
        </p:nvSpPr>
        <p:spPr>
          <a:xfrm>
            <a:off x="728663" y="3710313"/>
            <a:ext cx="3486150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Retroactive 24-month analysis. "You missed $247k." Converts 25–30% of trial users to paid. Proprietary.</a:t>
            </a:r>
            <a:endParaRPr lang="en-US" sz="727" dirty="0"/>
          </a:p>
        </p:txBody>
      </p:sp>
      <p:sp>
        <p:nvSpPr>
          <p:cNvPr id="17" name="Shape 14"/>
          <p:cNvSpPr/>
          <p:nvPr/>
        </p:nvSpPr>
        <p:spPr>
          <a:xfrm>
            <a:off x="357188" y="4133190"/>
            <a:ext cx="3857625" cy="43219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357188" y="4133190"/>
            <a:ext cx="3857625" cy="14288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19" name="Text 16"/>
          <p:cNvSpPr/>
          <p:nvPr/>
        </p:nvSpPr>
        <p:spPr>
          <a:xfrm>
            <a:off x="357188" y="4133190"/>
            <a:ext cx="3857625" cy="432197"/>
          </a:xfrm>
          <a:prstGeom prst="rect">
            <a:avLst/>
          </a:prstGeom>
          <a:noFill/>
          <a:ln/>
        </p:spPr>
        <p:txBody>
          <a:bodyPr wrap="square" lIns="0" tIns="127508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4500"/>
                </a:solidFill>
              </a:rPr>
              <a:t>18–24 month head start.</a:t>
            </a:r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 Competitors cannot replicate this </a:t>
            </a:r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combination quickly.</a:t>
            </a:r>
            <a:endParaRPr lang="en-US" sz="784" dirty="0"/>
          </a:p>
        </p:txBody>
      </p:sp>
      <p:sp>
        <p:nvSpPr>
          <p:cNvPr id="20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21" name="Shape 1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0000">
              <a:alpha val="15000"/>
            </a:srgbClr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2F2F2"/>
                </a:solidFill>
              </a:rPr>
              <a:t>Venture-Scale Unit Economics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428625" y="947245"/>
            <a:ext cx="8286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spc="1" kern="0" dirty="0">
                <a:solidFill>
                  <a:srgbClr val="FF4500"/>
                </a:solidFill>
              </a:rPr>
              <a:t>35.8:1 LTV:CAC + 1.2-Month Payback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428625" y="1427662"/>
            <a:ext cx="15430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FF4500"/>
                </a:solidFill>
              </a:rPr>
              <a:t>$67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428625" y="1908079"/>
            <a:ext cx="1543050" cy="42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Customer</a:t>
            </a:r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
</a:t>
            </a:r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Acquisition</a:t>
            </a:r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
</a:t>
            </a:r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Cost</a:t>
            </a:r>
            <a:endParaRPr lang="en-US" sz="727" dirty="0"/>
          </a:p>
        </p:txBody>
      </p:sp>
      <p:sp>
        <p:nvSpPr>
          <p:cNvPr id="7" name="Text 4"/>
          <p:cNvSpPr/>
          <p:nvPr/>
        </p:nvSpPr>
        <p:spPr>
          <a:xfrm>
            <a:off x="2114550" y="1427662"/>
            <a:ext cx="15430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FF4500"/>
                </a:solidFill>
              </a:rPr>
              <a:t>$2,399</a:t>
            </a:r>
            <a:endParaRPr lang="en-US" sz="2121" dirty="0"/>
          </a:p>
        </p:txBody>
      </p:sp>
      <p:sp>
        <p:nvSpPr>
          <p:cNvPr id="8" name="Text 5"/>
          <p:cNvSpPr/>
          <p:nvPr/>
        </p:nvSpPr>
        <p:spPr>
          <a:xfrm>
            <a:off x="2114550" y="1908079"/>
            <a:ext cx="1543050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Lifetime</a:t>
            </a:r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
</a:t>
            </a:r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Value</a:t>
            </a:r>
            <a:endParaRPr lang="en-US" sz="727" dirty="0"/>
          </a:p>
        </p:txBody>
      </p:sp>
      <p:sp>
        <p:nvSpPr>
          <p:cNvPr id="9" name="Text 6"/>
          <p:cNvSpPr/>
          <p:nvPr/>
        </p:nvSpPr>
        <p:spPr>
          <a:xfrm>
            <a:off x="3800475" y="1427662"/>
            <a:ext cx="15430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FF4500"/>
                </a:solidFill>
              </a:rPr>
              <a:t>35.8:1</a:t>
            </a:r>
            <a:endParaRPr lang="en-US" sz="2121" dirty="0"/>
          </a:p>
        </p:txBody>
      </p:sp>
      <p:sp>
        <p:nvSpPr>
          <p:cNvPr id="10" name="Text 7"/>
          <p:cNvSpPr/>
          <p:nvPr/>
        </p:nvSpPr>
        <p:spPr>
          <a:xfrm>
            <a:off x="3800475" y="1908079"/>
            <a:ext cx="1543050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LTV:CAC</a:t>
            </a:r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
</a:t>
            </a:r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Ratio</a:t>
            </a:r>
            <a:endParaRPr lang="en-US" sz="727" dirty="0"/>
          </a:p>
        </p:txBody>
      </p:sp>
      <p:sp>
        <p:nvSpPr>
          <p:cNvPr id="11" name="Text 8"/>
          <p:cNvSpPr/>
          <p:nvPr/>
        </p:nvSpPr>
        <p:spPr>
          <a:xfrm>
            <a:off x="5486400" y="1427662"/>
            <a:ext cx="15430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FF4500"/>
                </a:solidFill>
              </a:rPr>
              <a:t>1.2mo</a:t>
            </a:r>
            <a:endParaRPr lang="en-US" sz="2121" dirty="0"/>
          </a:p>
        </p:txBody>
      </p:sp>
      <p:sp>
        <p:nvSpPr>
          <p:cNvPr id="12" name="Text 9"/>
          <p:cNvSpPr/>
          <p:nvPr/>
        </p:nvSpPr>
        <p:spPr>
          <a:xfrm>
            <a:off x="5486400" y="1908079"/>
            <a:ext cx="1543050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Payback</a:t>
            </a:r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
</a:t>
            </a:r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Period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7172325" y="1427662"/>
            <a:ext cx="15430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FF4500"/>
                </a:solidFill>
              </a:rPr>
              <a:t>85%</a:t>
            </a:r>
            <a:endParaRPr lang="en-US" sz="2121" dirty="0"/>
          </a:p>
        </p:txBody>
      </p:sp>
      <p:sp>
        <p:nvSpPr>
          <p:cNvPr id="14" name="Text 11"/>
          <p:cNvSpPr/>
          <p:nvPr/>
        </p:nvSpPr>
        <p:spPr>
          <a:xfrm>
            <a:off x="7172325" y="1908079"/>
            <a:ext cx="1543050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Gross</a:t>
            </a:r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
</a:t>
            </a:r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Margin</a:t>
            </a:r>
            <a:endParaRPr lang="en-US" sz="727" dirty="0"/>
          </a:p>
        </p:txBody>
      </p:sp>
      <p:sp>
        <p:nvSpPr>
          <p:cNvPr id="15" name="Text 12"/>
          <p:cNvSpPr/>
          <p:nvPr/>
        </p:nvSpPr>
        <p:spPr>
          <a:xfrm>
            <a:off x="428625" y="2613831"/>
            <a:ext cx="82867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2F2F2"/>
                </a:solidFill>
              </a:rPr>
              <a:t>Grant Ghost vs. Industry Benchmark</a:t>
            </a:r>
            <a:endParaRPr lang="en-US" sz="885" dirty="0"/>
          </a:p>
        </p:txBody>
      </p:sp>
      <p:sp>
        <p:nvSpPr>
          <p:cNvPr id="16" name="Shape 13"/>
          <p:cNvSpPr/>
          <p:nvPr/>
        </p:nvSpPr>
        <p:spPr>
          <a:xfrm>
            <a:off x="428625" y="2931728"/>
            <a:ext cx="2019309" cy="296466"/>
          </a:xfrm>
          <a:prstGeom prst="rect">
            <a:avLst/>
          </a:prstGeom>
          <a:solidFill>
            <a:srgbClr val="FF4500">
              <a:alpha val="10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428625" y="3213906"/>
            <a:ext cx="2019309" cy="14288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18" name="Text 15"/>
          <p:cNvSpPr/>
          <p:nvPr/>
        </p:nvSpPr>
        <p:spPr>
          <a:xfrm>
            <a:off x="428625" y="2931728"/>
            <a:ext cx="2019309" cy="296466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2F2F2"/>
                </a:solidFill>
              </a:rPr>
              <a:t>Metric</a:t>
            </a:r>
            <a:endParaRPr lang="en-US" sz="683" dirty="0"/>
          </a:p>
        </p:txBody>
      </p:sp>
      <p:sp>
        <p:nvSpPr>
          <p:cNvPr id="19" name="Shape 16"/>
          <p:cNvSpPr/>
          <p:nvPr/>
        </p:nvSpPr>
        <p:spPr>
          <a:xfrm>
            <a:off x="2447934" y="2931728"/>
            <a:ext cx="1685813" cy="296466"/>
          </a:xfrm>
          <a:prstGeom prst="rect">
            <a:avLst/>
          </a:prstGeom>
          <a:solidFill>
            <a:srgbClr val="FF4500">
              <a:alpha val="1000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2447934" y="3213906"/>
            <a:ext cx="1685813" cy="14288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21" name="Text 18"/>
          <p:cNvSpPr/>
          <p:nvPr/>
        </p:nvSpPr>
        <p:spPr>
          <a:xfrm>
            <a:off x="2447934" y="2931728"/>
            <a:ext cx="1685813" cy="296466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2F2F2"/>
                </a:solidFill>
              </a:rPr>
              <a:t>Grant Ghost</a:t>
            </a:r>
            <a:endParaRPr lang="en-US" sz="683" dirty="0"/>
          </a:p>
        </p:txBody>
      </p:sp>
      <p:sp>
        <p:nvSpPr>
          <p:cNvPr id="22" name="Shape 19"/>
          <p:cNvSpPr/>
          <p:nvPr/>
        </p:nvSpPr>
        <p:spPr>
          <a:xfrm>
            <a:off x="4133748" y="2931728"/>
            <a:ext cx="2587544" cy="296466"/>
          </a:xfrm>
          <a:prstGeom prst="rect">
            <a:avLst/>
          </a:prstGeom>
          <a:solidFill>
            <a:srgbClr val="FF4500">
              <a:alpha val="10000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4133748" y="3213906"/>
            <a:ext cx="2587544" cy="14288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24" name="Text 21"/>
          <p:cNvSpPr/>
          <p:nvPr/>
        </p:nvSpPr>
        <p:spPr>
          <a:xfrm>
            <a:off x="4133748" y="2931728"/>
            <a:ext cx="2587544" cy="296466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2F2F2"/>
                </a:solidFill>
              </a:rPr>
              <a:t>Industry Benchmark</a:t>
            </a:r>
            <a:endParaRPr lang="en-US" sz="683" dirty="0"/>
          </a:p>
        </p:txBody>
      </p:sp>
      <p:sp>
        <p:nvSpPr>
          <p:cNvPr id="25" name="Shape 22"/>
          <p:cNvSpPr/>
          <p:nvPr/>
        </p:nvSpPr>
        <p:spPr>
          <a:xfrm>
            <a:off x="6721292" y="2931728"/>
            <a:ext cx="1994083" cy="296466"/>
          </a:xfrm>
          <a:prstGeom prst="rect">
            <a:avLst/>
          </a:prstGeom>
          <a:solidFill>
            <a:srgbClr val="FF4500">
              <a:alpha val="10000"/>
            </a:srgbClr>
          </a:solidFill>
          <a:ln/>
        </p:spPr>
      </p:sp>
      <p:sp>
        <p:nvSpPr>
          <p:cNvPr id="26" name="Shape 23"/>
          <p:cNvSpPr/>
          <p:nvPr/>
        </p:nvSpPr>
        <p:spPr>
          <a:xfrm>
            <a:off x="6721292" y="3213906"/>
            <a:ext cx="1994083" cy="14288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27" name="Text 24"/>
          <p:cNvSpPr/>
          <p:nvPr/>
        </p:nvSpPr>
        <p:spPr>
          <a:xfrm>
            <a:off x="6721292" y="2931728"/>
            <a:ext cx="1994083" cy="296466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2F2F2"/>
                </a:solidFill>
              </a:rPr>
              <a:t>Advantage</a:t>
            </a:r>
            <a:endParaRPr lang="en-US" sz="683" dirty="0"/>
          </a:p>
        </p:txBody>
      </p:sp>
      <p:sp>
        <p:nvSpPr>
          <p:cNvPr id="28" name="Text 25"/>
          <p:cNvSpPr/>
          <p:nvPr/>
        </p:nvSpPr>
        <p:spPr>
          <a:xfrm>
            <a:off x="428625" y="3221050"/>
            <a:ext cx="2019309" cy="31075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CAC</a:t>
            </a:r>
            <a:endParaRPr lang="en-US" sz="683" dirty="0"/>
          </a:p>
        </p:txBody>
      </p:sp>
      <p:sp>
        <p:nvSpPr>
          <p:cNvPr id="29" name="Text 26"/>
          <p:cNvSpPr/>
          <p:nvPr/>
        </p:nvSpPr>
        <p:spPr>
          <a:xfrm>
            <a:off x="2447934" y="3221050"/>
            <a:ext cx="1685813" cy="31075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$67</a:t>
            </a:r>
            <a:endParaRPr lang="en-US" sz="683" dirty="0"/>
          </a:p>
        </p:txBody>
      </p:sp>
      <p:sp>
        <p:nvSpPr>
          <p:cNvPr id="30" name="Text 27"/>
          <p:cNvSpPr/>
          <p:nvPr/>
        </p:nvSpPr>
        <p:spPr>
          <a:xfrm>
            <a:off x="4133748" y="3221050"/>
            <a:ext cx="2587544" cy="31075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$150–$300</a:t>
            </a:r>
            <a:endParaRPr lang="en-US" sz="727" dirty="0"/>
          </a:p>
        </p:txBody>
      </p:sp>
      <p:sp>
        <p:nvSpPr>
          <p:cNvPr id="31" name="Text 28"/>
          <p:cNvSpPr/>
          <p:nvPr/>
        </p:nvSpPr>
        <p:spPr>
          <a:xfrm>
            <a:off x="6721292" y="3221050"/>
            <a:ext cx="1994083" cy="31075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2–4x better</a:t>
            </a:r>
            <a:endParaRPr lang="en-US" sz="683" dirty="0"/>
          </a:p>
        </p:txBody>
      </p:sp>
      <p:sp>
        <p:nvSpPr>
          <p:cNvPr id="32" name="Text 29"/>
          <p:cNvSpPr/>
          <p:nvPr/>
        </p:nvSpPr>
        <p:spPr>
          <a:xfrm>
            <a:off x="428625" y="3531803"/>
            <a:ext cx="2019309" cy="31432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LTV:CAC Ratio</a:t>
            </a:r>
            <a:endParaRPr lang="en-US" sz="683" dirty="0"/>
          </a:p>
        </p:txBody>
      </p:sp>
      <p:sp>
        <p:nvSpPr>
          <p:cNvPr id="33" name="Text 30"/>
          <p:cNvSpPr/>
          <p:nvPr/>
        </p:nvSpPr>
        <p:spPr>
          <a:xfrm>
            <a:off x="2447934" y="3531803"/>
            <a:ext cx="1685813" cy="31432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35.8:1</a:t>
            </a:r>
            <a:endParaRPr lang="en-US" sz="683" dirty="0"/>
          </a:p>
        </p:txBody>
      </p:sp>
      <p:sp>
        <p:nvSpPr>
          <p:cNvPr id="34" name="Text 31"/>
          <p:cNvSpPr/>
          <p:nvPr/>
        </p:nvSpPr>
        <p:spPr>
          <a:xfrm>
            <a:off x="4133748" y="3531803"/>
            <a:ext cx="2587544" cy="31432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3:1 (healthy)</a:t>
            </a:r>
            <a:endParaRPr lang="en-US" sz="727" dirty="0"/>
          </a:p>
        </p:txBody>
      </p:sp>
      <p:sp>
        <p:nvSpPr>
          <p:cNvPr id="35" name="Text 32"/>
          <p:cNvSpPr/>
          <p:nvPr/>
        </p:nvSpPr>
        <p:spPr>
          <a:xfrm>
            <a:off x="6721292" y="3531803"/>
            <a:ext cx="1994083" cy="31432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12x better</a:t>
            </a:r>
            <a:endParaRPr lang="en-US" sz="683" dirty="0"/>
          </a:p>
        </p:txBody>
      </p:sp>
      <p:sp>
        <p:nvSpPr>
          <p:cNvPr id="36" name="Text 33"/>
          <p:cNvSpPr/>
          <p:nvPr/>
        </p:nvSpPr>
        <p:spPr>
          <a:xfrm>
            <a:off x="428625" y="3846128"/>
            <a:ext cx="2019309" cy="31432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Payback Period</a:t>
            </a:r>
            <a:endParaRPr lang="en-US" sz="683" dirty="0"/>
          </a:p>
        </p:txBody>
      </p:sp>
      <p:sp>
        <p:nvSpPr>
          <p:cNvPr id="37" name="Text 34"/>
          <p:cNvSpPr/>
          <p:nvPr/>
        </p:nvSpPr>
        <p:spPr>
          <a:xfrm>
            <a:off x="2447934" y="3846128"/>
            <a:ext cx="1685813" cy="31432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1.2 months</a:t>
            </a:r>
            <a:endParaRPr lang="en-US" sz="683" dirty="0"/>
          </a:p>
        </p:txBody>
      </p:sp>
      <p:sp>
        <p:nvSpPr>
          <p:cNvPr id="38" name="Text 35"/>
          <p:cNvSpPr/>
          <p:nvPr/>
        </p:nvSpPr>
        <p:spPr>
          <a:xfrm>
            <a:off x="4133748" y="3846128"/>
            <a:ext cx="2587544" cy="31432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12 months</a:t>
            </a:r>
            <a:endParaRPr lang="en-US" sz="727" dirty="0"/>
          </a:p>
        </p:txBody>
      </p:sp>
      <p:sp>
        <p:nvSpPr>
          <p:cNvPr id="39" name="Text 36"/>
          <p:cNvSpPr/>
          <p:nvPr/>
        </p:nvSpPr>
        <p:spPr>
          <a:xfrm>
            <a:off x="6721292" y="3846128"/>
            <a:ext cx="1994083" cy="31432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10x faster</a:t>
            </a:r>
            <a:endParaRPr lang="en-US" sz="683" dirty="0"/>
          </a:p>
        </p:txBody>
      </p:sp>
      <p:sp>
        <p:nvSpPr>
          <p:cNvPr id="40" name="Text 37"/>
          <p:cNvSpPr/>
          <p:nvPr/>
        </p:nvSpPr>
        <p:spPr>
          <a:xfrm>
            <a:off x="428625" y="4160453"/>
            <a:ext cx="2019309" cy="31075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Gross Margin</a:t>
            </a:r>
            <a:endParaRPr lang="en-US" sz="683" dirty="0"/>
          </a:p>
        </p:txBody>
      </p:sp>
      <p:sp>
        <p:nvSpPr>
          <p:cNvPr id="41" name="Text 38"/>
          <p:cNvSpPr/>
          <p:nvPr/>
        </p:nvSpPr>
        <p:spPr>
          <a:xfrm>
            <a:off x="2447934" y="4160453"/>
            <a:ext cx="1685813" cy="31075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85%</a:t>
            </a:r>
            <a:endParaRPr lang="en-US" sz="683" dirty="0"/>
          </a:p>
        </p:txBody>
      </p:sp>
      <p:sp>
        <p:nvSpPr>
          <p:cNvPr id="42" name="Text 39"/>
          <p:cNvSpPr/>
          <p:nvPr/>
        </p:nvSpPr>
        <p:spPr>
          <a:xfrm>
            <a:off x="4133748" y="4160453"/>
            <a:ext cx="2587544" cy="31075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70–80%</a:t>
            </a:r>
            <a:endParaRPr lang="en-US" sz="727" dirty="0"/>
          </a:p>
        </p:txBody>
      </p:sp>
      <p:sp>
        <p:nvSpPr>
          <p:cNvPr id="43" name="Text 40"/>
          <p:cNvSpPr/>
          <p:nvPr/>
        </p:nvSpPr>
        <p:spPr>
          <a:xfrm>
            <a:off x="6721292" y="4160453"/>
            <a:ext cx="1994083" cy="31075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Above average</a:t>
            </a:r>
            <a:endParaRPr lang="en-US" sz="683" dirty="0"/>
          </a:p>
        </p:txBody>
      </p:sp>
      <p:sp>
        <p:nvSpPr>
          <p:cNvPr id="44" name="Text 41"/>
          <p:cNvSpPr/>
          <p:nvPr/>
        </p:nvSpPr>
        <p:spPr>
          <a:xfrm>
            <a:off x="0" y="4614081"/>
            <a:ext cx="9144000" cy="365727"/>
          </a:xfrm>
          <a:prstGeom prst="rect">
            <a:avLst/>
          </a:prstGeom>
          <a:noFill/>
          <a:ln/>
        </p:spPr>
        <p:txBody>
          <a:bodyPr wrap="square" lIns="510286" tIns="0" rIns="510286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For every </a:t>
            </a:r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4500"/>
                </a:solidFill>
              </a:rPr>
              <a:t>$1 spent on customer acquisition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, Grant Ghost generates </a:t>
            </a:r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4500"/>
                </a:solidFill>
              </a:rPr>
              <a:t>$35.80 in lifetime value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. Payback happens in </a:t>
            </a:r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4500"/>
                </a:solidFill>
              </a:rPr>
              <a:t>5 weeks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. This is venture-scale unit 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economics.</a:t>
            </a:r>
            <a:endParaRPr lang="en-US" sz="83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83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188" y="428625"/>
            <a:ext cx="8429625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2F2F2"/>
                </a:solidFill>
              </a:rPr>
              <a:t>Three Revenue Streams Reduce Risk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357188" y="911526"/>
            <a:ext cx="84296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D3D3D3"/>
                </a:solidFill>
              </a:rPr>
              <a:t>Subscriptions (70%) + Audits (20%) + Chamber Partnerships (10%)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357188" y="1372298"/>
            <a:ext cx="2666991" cy="1966624"/>
          </a:xfrm>
          <a:prstGeom prst="rect">
            <a:avLst/>
          </a:prstGeom>
          <a:solidFill>
            <a:srgbClr val="FF4500">
              <a:alpha val="2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357188" y="1372298"/>
            <a:ext cx="28575" cy="1966624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7" name="Text 4"/>
          <p:cNvSpPr/>
          <p:nvPr/>
        </p:nvSpPr>
        <p:spPr>
          <a:xfrm>
            <a:off x="571500" y="1586610"/>
            <a:ext cx="223836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2F2F2"/>
                </a:solidFill>
              </a:rPr>
              <a:t>Subscriptions</a:t>
            </a:r>
            <a:endParaRPr lang="en-US" sz="1193" dirty="0"/>
          </a:p>
        </p:txBody>
      </p:sp>
      <p:sp>
        <p:nvSpPr>
          <p:cNvPr id="8" name="Text 5"/>
          <p:cNvSpPr/>
          <p:nvPr/>
        </p:nvSpPr>
        <p:spPr>
          <a:xfrm>
            <a:off x="571500" y="1927724"/>
            <a:ext cx="2238366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D3D3D3"/>
                </a:solidFill>
              </a:rPr>
              <a:t>Starter: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 $39/mo (60% of subscribers)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D3D3D3"/>
                </a:solidFill>
              </a:rPr>
              <a:t>Pro: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 $79/mo (40% of subscribers)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D3D3D3"/>
                </a:solidFill>
              </a:rPr>
              <a:t>Blended ARPU: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 $54/mo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571500" y="2619189"/>
            <a:ext cx="223836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4500"/>
                </a:solidFill>
              </a:rPr>
              <a:t>70%</a:t>
            </a:r>
            <a:endParaRPr lang="en-US" sz="1602" dirty="0"/>
          </a:p>
        </p:txBody>
      </p:sp>
      <p:sp>
        <p:nvSpPr>
          <p:cNvPr id="10" name="Text 7"/>
          <p:cNvSpPr/>
          <p:nvPr/>
        </p:nvSpPr>
        <p:spPr>
          <a:xfrm>
            <a:off x="571500" y="2988878"/>
            <a:ext cx="22383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of Total Revenue</a:t>
            </a:r>
            <a:endParaRPr lang="en-US" sz="683" dirty="0"/>
          </a:p>
        </p:txBody>
      </p:sp>
      <p:sp>
        <p:nvSpPr>
          <p:cNvPr id="11" name="Shape 8"/>
          <p:cNvSpPr/>
          <p:nvPr/>
        </p:nvSpPr>
        <p:spPr>
          <a:xfrm>
            <a:off x="3238491" y="1372298"/>
            <a:ext cx="2666991" cy="1966624"/>
          </a:xfrm>
          <a:prstGeom prst="rect">
            <a:avLst/>
          </a:prstGeom>
          <a:solidFill>
            <a:srgbClr val="FF4500">
              <a:alpha val="2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3238491" y="1372298"/>
            <a:ext cx="28575" cy="1966624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13" name="Text 10"/>
          <p:cNvSpPr/>
          <p:nvPr/>
        </p:nvSpPr>
        <p:spPr>
          <a:xfrm>
            <a:off x="3452803" y="1586610"/>
            <a:ext cx="223836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2F2F2"/>
                </a:solidFill>
              </a:rPr>
              <a:t>Missed Grants Audit</a:t>
            </a:r>
            <a:endParaRPr lang="en-US" sz="1193" dirty="0"/>
          </a:p>
        </p:txBody>
      </p:sp>
      <p:sp>
        <p:nvSpPr>
          <p:cNvPr id="14" name="Text 11"/>
          <p:cNvSpPr/>
          <p:nvPr/>
        </p:nvSpPr>
        <p:spPr>
          <a:xfrm>
            <a:off x="3452803" y="1927724"/>
            <a:ext cx="2238366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D3D3D3"/>
                </a:solidFill>
              </a:rPr>
              <a:t>Price: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 $199 one-time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D3D3D3"/>
                </a:solidFill>
              </a:rPr>
              <a:t>Conversion: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 20–35% of customers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D3D3D3"/>
                </a:solidFill>
              </a:rPr>
              <a:t>Amortized: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 $52 per customer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3452803" y="2619189"/>
            <a:ext cx="223836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4500"/>
                </a:solidFill>
              </a:rPr>
              <a:t>20%</a:t>
            </a:r>
            <a:endParaRPr lang="en-US" sz="1602" dirty="0"/>
          </a:p>
        </p:txBody>
      </p:sp>
      <p:sp>
        <p:nvSpPr>
          <p:cNvPr id="16" name="Text 13"/>
          <p:cNvSpPr/>
          <p:nvPr/>
        </p:nvSpPr>
        <p:spPr>
          <a:xfrm>
            <a:off x="3452803" y="2988878"/>
            <a:ext cx="22383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of Total Revenue</a:t>
            </a:r>
            <a:endParaRPr lang="en-US" sz="683" dirty="0"/>
          </a:p>
        </p:txBody>
      </p:sp>
      <p:sp>
        <p:nvSpPr>
          <p:cNvPr id="17" name="Shape 14"/>
          <p:cNvSpPr/>
          <p:nvPr/>
        </p:nvSpPr>
        <p:spPr>
          <a:xfrm>
            <a:off x="6119794" y="1372298"/>
            <a:ext cx="2667019" cy="1966624"/>
          </a:xfrm>
          <a:prstGeom prst="rect">
            <a:avLst/>
          </a:prstGeom>
          <a:solidFill>
            <a:srgbClr val="FF4500">
              <a:alpha val="2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119794" y="1372298"/>
            <a:ext cx="28575" cy="1966624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19" name="Text 16"/>
          <p:cNvSpPr/>
          <p:nvPr/>
        </p:nvSpPr>
        <p:spPr>
          <a:xfrm>
            <a:off x="6334106" y="1586610"/>
            <a:ext cx="223839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2F2F2"/>
                </a:solidFill>
              </a:rPr>
              <a:t>Chamber Partnerships</a:t>
            </a:r>
            <a:endParaRPr lang="en-US" sz="1193" dirty="0"/>
          </a:p>
        </p:txBody>
      </p:sp>
      <p:sp>
        <p:nvSpPr>
          <p:cNvPr id="20" name="Text 17"/>
          <p:cNvSpPr/>
          <p:nvPr/>
        </p:nvSpPr>
        <p:spPr>
          <a:xfrm>
            <a:off x="6334106" y="1927724"/>
            <a:ext cx="2238394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D3D3D3"/>
                </a:solidFill>
              </a:rPr>
              <a:t>Per Chamber: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 $500–$2k/mo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D3D3D3"/>
                </a:solidFill>
              </a:rPr>
              <a:t>Rev-Share: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 30% of subscriptions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D3D3D3"/>
                </a:solidFill>
              </a:rPr>
              <a:t>Target: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 50 Chambers by M18</a:t>
            </a:r>
            <a:endParaRPr lang="en-US" sz="784" dirty="0"/>
          </a:p>
        </p:txBody>
      </p:sp>
      <p:sp>
        <p:nvSpPr>
          <p:cNvPr id="21" name="Text 18"/>
          <p:cNvSpPr/>
          <p:nvPr/>
        </p:nvSpPr>
        <p:spPr>
          <a:xfrm>
            <a:off x="6334106" y="2619189"/>
            <a:ext cx="223839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4500"/>
                </a:solidFill>
              </a:rPr>
              <a:t>10%</a:t>
            </a:r>
            <a:endParaRPr lang="en-US" sz="1602" dirty="0"/>
          </a:p>
        </p:txBody>
      </p:sp>
      <p:sp>
        <p:nvSpPr>
          <p:cNvPr id="22" name="Text 19"/>
          <p:cNvSpPr/>
          <p:nvPr/>
        </p:nvSpPr>
        <p:spPr>
          <a:xfrm>
            <a:off x="6334106" y="2988878"/>
            <a:ext cx="223839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D3D3D3"/>
                </a:solidFill>
              </a:rPr>
              <a:t>of Total Revenue</a:t>
            </a:r>
            <a:endParaRPr lang="en-US" sz="683" dirty="0"/>
          </a:p>
        </p:txBody>
      </p:sp>
      <p:sp>
        <p:nvSpPr>
          <p:cNvPr id="23" name="Shape 20"/>
          <p:cNvSpPr/>
          <p:nvPr/>
        </p:nvSpPr>
        <p:spPr>
          <a:xfrm>
            <a:off x="0" y="3767547"/>
            <a:ext cx="9144000" cy="141624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0" y="3767547"/>
            <a:ext cx="9144000" cy="14288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25" name="Text 22"/>
          <p:cNvSpPr/>
          <p:nvPr/>
        </p:nvSpPr>
        <p:spPr>
          <a:xfrm>
            <a:off x="357188" y="3981859"/>
            <a:ext cx="40719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FF4500"/>
                </a:solidFill>
              </a:rPr>
              <a:t>Year 1 Total Revenue</a:t>
            </a:r>
            <a:endParaRPr lang="en-US" sz="683" dirty="0"/>
          </a:p>
        </p:txBody>
      </p:sp>
      <p:sp>
        <p:nvSpPr>
          <p:cNvPr id="26" name="Text 23"/>
          <p:cNvSpPr/>
          <p:nvPr/>
        </p:nvSpPr>
        <p:spPr>
          <a:xfrm>
            <a:off x="357188" y="4189028"/>
            <a:ext cx="4071938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F2F2F2"/>
                </a:solidFill>
              </a:rPr>
              <a:t>$1.8–2.5M</a:t>
            </a:r>
            <a:endParaRPr lang="en-US" sz="2121" dirty="0"/>
          </a:p>
        </p:txBody>
      </p:sp>
      <p:sp>
        <p:nvSpPr>
          <p:cNvPr id="27" name="Text 24"/>
          <p:cNvSpPr/>
          <p:nvPr/>
        </p:nvSpPr>
        <p:spPr>
          <a:xfrm>
            <a:off x="357188" y="4655158"/>
            <a:ext cx="40719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Subscriptions: $1.2–1.6M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 Audits: $360k–500k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 Chambers: $240k–400k</a:t>
            </a:r>
            <a:endParaRPr lang="en-US" sz="834" dirty="0"/>
          </a:p>
        </p:txBody>
      </p:sp>
      <p:sp>
        <p:nvSpPr>
          <p:cNvPr id="28" name="Text 25"/>
          <p:cNvSpPr/>
          <p:nvPr/>
        </p:nvSpPr>
        <p:spPr>
          <a:xfrm>
            <a:off x="4714875" y="3981859"/>
            <a:ext cx="40719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FF4500"/>
                </a:solidFill>
              </a:rPr>
              <a:t>Key Insight</a:t>
            </a:r>
            <a:endParaRPr lang="en-US" sz="683" dirty="0"/>
          </a:p>
        </p:txBody>
      </p:sp>
      <p:sp>
        <p:nvSpPr>
          <p:cNvPr id="29" name="Text 26"/>
          <p:cNvSpPr/>
          <p:nvPr/>
        </p:nvSpPr>
        <p:spPr>
          <a:xfrm>
            <a:off x="4714875" y="4260466"/>
            <a:ext cx="4071938" cy="698609"/>
          </a:xfrm>
          <a:prstGeom prst="rect">
            <a:avLst/>
          </a:prstGeom>
          <a:noFill/>
          <a:ln/>
        </p:spPr>
        <p:txBody>
          <a:bodyPr wrap="square" lIns="0" tIns="170053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4500"/>
                </a:solidFill>
              </a:rPr>
              <a:t>No single revenue stream exceeds 70%.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 If one underperforms, others 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compensate. This diversification reduces risk and maximizes lifetime value 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D3D3D3"/>
                </a:solidFill>
              </a:rPr>
              <a:t>per customer.</a:t>
            </a:r>
            <a:endParaRPr lang="en-US" sz="78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188" y="428625"/>
            <a:ext cx="8429625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2F2F2"/>
                </a:solidFill>
              </a:rPr>
              <a:t>Path to Scale: Three Phases to $3M ARR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357188" y="1125838"/>
            <a:ext cx="2733656" cy="2064488"/>
          </a:xfrm>
          <a:prstGeom prst="rect">
            <a:avLst/>
          </a:prstGeom>
          <a:solidFill>
            <a:srgbClr val="FF4500">
              <a:alpha val="2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357188" y="1125838"/>
            <a:ext cx="28575" cy="2064488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6" name="Text 3"/>
          <p:cNvSpPr/>
          <p:nvPr/>
        </p:nvSpPr>
        <p:spPr>
          <a:xfrm>
            <a:off x="471488" y="1240138"/>
            <a:ext cx="28575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4500"/>
                </a:solidFill>
              </a:rPr>
              <a:t>1</a:t>
            </a:r>
            <a:endParaRPr lang="en-US" sz="1808" dirty="0"/>
          </a:p>
        </p:txBody>
      </p:sp>
      <p:sp>
        <p:nvSpPr>
          <p:cNvPr id="7" name="Text 4"/>
          <p:cNvSpPr/>
          <p:nvPr/>
        </p:nvSpPr>
        <p:spPr>
          <a:xfrm>
            <a:off x="842963" y="1327649"/>
            <a:ext cx="116747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2F2F2"/>
                </a:solidFill>
              </a:rPr>
              <a:t>Founder-Led Sales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471488" y="1675907"/>
            <a:ext cx="50006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2F2F2"/>
                </a:solidFill>
              </a:rPr>
              <a:t>Timeline: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1028700" y="1675907"/>
            <a:ext cx="194784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Months 1–3</a:t>
            </a:r>
            <a:endParaRPr lang="en-US" sz="727" dirty="0"/>
          </a:p>
        </p:txBody>
      </p:sp>
      <p:sp>
        <p:nvSpPr>
          <p:cNvPr id="10" name="Text 7"/>
          <p:cNvSpPr/>
          <p:nvPr/>
        </p:nvSpPr>
        <p:spPr>
          <a:xfrm>
            <a:off x="471488" y="1907353"/>
            <a:ext cx="50006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2F2F2"/>
                </a:solidFill>
              </a:rPr>
              <a:t>Target:</a:t>
            </a:r>
            <a:endParaRPr lang="en-US" sz="683" dirty="0"/>
          </a:p>
        </p:txBody>
      </p:sp>
      <p:sp>
        <p:nvSpPr>
          <p:cNvPr id="11" name="Text 8"/>
          <p:cNvSpPr/>
          <p:nvPr/>
        </p:nvSpPr>
        <p:spPr>
          <a:xfrm>
            <a:off x="1028700" y="1907353"/>
            <a:ext cx="194784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50–100 customers</a:t>
            </a:r>
            <a:endParaRPr lang="en-US" sz="727" dirty="0"/>
          </a:p>
        </p:txBody>
      </p:sp>
      <p:sp>
        <p:nvSpPr>
          <p:cNvPr id="12" name="Text 9"/>
          <p:cNvSpPr/>
          <p:nvPr/>
        </p:nvSpPr>
        <p:spPr>
          <a:xfrm>
            <a:off x="471488" y="2138800"/>
            <a:ext cx="50006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2F2F2"/>
                </a:solidFill>
              </a:rPr>
              <a:t>Method:</a:t>
            </a:r>
            <a:endParaRPr lang="en-US" sz="683" dirty="0"/>
          </a:p>
        </p:txBody>
      </p:sp>
      <p:sp>
        <p:nvSpPr>
          <p:cNvPr id="13" name="Text 10"/>
          <p:cNvSpPr/>
          <p:nvPr/>
        </p:nvSpPr>
        <p:spPr>
          <a:xfrm>
            <a:off x="1028700" y="2138800"/>
            <a:ext cx="194784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Cold email, Facebook ads, networking</a:t>
            </a:r>
            <a:endParaRPr lang="en-US" sz="727" dirty="0"/>
          </a:p>
        </p:txBody>
      </p:sp>
      <p:sp>
        <p:nvSpPr>
          <p:cNvPr id="14" name="Text 11"/>
          <p:cNvSpPr/>
          <p:nvPr/>
        </p:nvSpPr>
        <p:spPr>
          <a:xfrm>
            <a:off x="471488" y="2370246"/>
            <a:ext cx="50006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2F2F2"/>
                </a:solidFill>
              </a:rPr>
              <a:t>CAC:</a:t>
            </a:r>
            <a:endParaRPr lang="en-US" sz="683" dirty="0"/>
          </a:p>
        </p:txBody>
      </p:sp>
      <p:sp>
        <p:nvSpPr>
          <p:cNvPr id="15" name="Text 12"/>
          <p:cNvSpPr/>
          <p:nvPr/>
        </p:nvSpPr>
        <p:spPr>
          <a:xfrm>
            <a:off x="1028700" y="2370246"/>
            <a:ext cx="194784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$8–$12</a:t>
            </a:r>
            <a:endParaRPr lang="en-US" sz="727" dirty="0"/>
          </a:p>
        </p:txBody>
      </p:sp>
      <p:sp>
        <p:nvSpPr>
          <p:cNvPr id="16" name="Shape 13"/>
          <p:cNvSpPr/>
          <p:nvPr/>
        </p:nvSpPr>
        <p:spPr>
          <a:xfrm>
            <a:off x="471488" y="2687417"/>
            <a:ext cx="2505056" cy="2286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471488" y="2687417"/>
            <a:ext cx="2505056" cy="7144"/>
          </a:xfrm>
          <a:prstGeom prst="rect">
            <a:avLst/>
          </a:prstGeom>
          <a:solidFill>
            <a:srgbClr val="FFC7B3"/>
          </a:solidFill>
          <a:ln/>
        </p:spPr>
      </p:sp>
      <p:sp>
        <p:nvSpPr>
          <p:cNvPr id="18" name="Text 15"/>
          <p:cNvSpPr/>
          <p:nvPr/>
        </p:nvSpPr>
        <p:spPr>
          <a:xfrm>
            <a:off x="471488" y="2687417"/>
            <a:ext cx="2505056" cy="228600"/>
          </a:xfrm>
          <a:prstGeom prst="rect">
            <a:avLst/>
          </a:prstGeom>
          <a:noFill/>
          <a:ln/>
        </p:spPr>
        <p:txBody>
          <a:bodyPr wrap="square" lIns="0" tIns="102108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i="1" dirty="0">
                <a:solidFill>
                  <a:srgbClr val="D3D3D3"/>
                </a:solidFill>
              </a:rPr>
              <a:t>Goal: Prove product-market fit, gather testimonials</a:t>
            </a:r>
            <a:endParaRPr lang="en-US" sz="727" dirty="0"/>
          </a:p>
        </p:txBody>
      </p:sp>
      <p:sp>
        <p:nvSpPr>
          <p:cNvPr id="19" name="Shape 16"/>
          <p:cNvSpPr/>
          <p:nvPr/>
        </p:nvSpPr>
        <p:spPr>
          <a:xfrm>
            <a:off x="3205144" y="1125838"/>
            <a:ext cx="2733684" cy="2064488"/>
          </a:xfrm>
          <a:prstGeom prst="rect">
            <a:avLst/>
          </a:prstGeom>
          <a:solidFill>
            <a:srgbClr val="FF4500">
              <a:alpha val="200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3205144" y="1125838"/>
            <a:ext cx="28575" cy="2064488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21" name="Text 18"/>
          <p:cNvSpPr/>
          <p:nvPr/>
        </p:nvSpPr>
        <p:spPr>
          <a:xfrm>
            <a:off x="3319444" y="1240138"/>
            <a:ext cx="28575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4500"/>
                </a:solidFill>
              </a:rPr>
              <a:t>2</a:t>
            </a:r>
            <a:endParaRPr lang="en-US" sz="1808" dirty="0"/>
          </a:p>
        </p:txBody>
      </p:sp>
      <p:sp>
        <p:nvSpPr>
          <p:cNvPr id="22" name="Text 19"/>
          <p:cNvSpPr/>
          <p:nvPr/>
        </p:nvSpPr>
        <p:spPr>
          <a:xfrm>
            <a:off x="3690919" y="1327649"/>
            <a:ext cx="144393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2F2F2"/>
                </a:solidFill>
              </a:rPr>
              <a:t>Chamber Partnerships</a:t>
            </a:r>
            <a:endParaRPr lang="en-US" sz="885" dirty="0"/>
          </a:p>
        </p:txBody>
      </p:sp>
      <p:sp>
        <p:nvSpPr>
          <p:cNvPr id="23" name="Text 20"/>
          <p:cNvSpPr/>
          <p:nvPr/>
        </p:nvSpPr>
        <p:spPr>
          <a:xfrm>
            <a:off x="3319444" y="1675907"/>
            <a:ext cx="50006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2F2F2"/>
                </a:solidFill>
              </a:rPr>
              <a:t>Timeline: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3876656" y="1675907"/>
            <a:ext cx="1947872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Months 4–9</a:t>
            </a:r>
            <a:endParaRPr lang="en-US" sz="727" dirty="0"/>
          </a:p>
        </p:txBody>
      </p:sp>
      <p:sp>
        <p:nvSpPr>
          <p:cNvPr id="25" name="Text 22"/>
          <p:cNvSpPr/>
          <p:nvPr/>
        </p:nvSpPr>
        <p:spPr>
          <a:xfrm>
            <a:off x="3319444" y="1907353"/>
            <a:ext cx="50006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2F2F2"/>
                </a:solidFill>
              </a:rPr>
              <a:t>Target:</a:t>
            </a:r>
            <a:endParaRPr lang="en-US" sz="683" dirty="0"/>
          </a:p>
        </p:txBody>
      </p:sp>
      <p:sp>
        <p:nvSpPr>
          <p:cNvPr id="26" name="Text 23"/>
          <p:cNvSpPr/>
          <p:nvPr/>
        </p:nvSpPr>
        <p:spPr>
          <a:xfrm>
            <a:off x="3876656" y="1907353"/>
            <a:ext cx="1947872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20 Chamber partnerships</a:t>
            </a:r>
            <a:endParaRPr lang="en-US" sz="727" dirty="0"/>
          </a:p>
        </p:txBody>
      </p:sp>
      <p:sp>
        <p:nvSpPr>
          <p:cNvPr id="27" name="Text 24"/>
          <p:cNvSpPr/>
          <p:nvPr/>
        </p:nvSpPr>
        <p:spPr>
          <a:xfrm>
            <a:off x="3319444" y="2138800"/>
            <a:ext cx="50006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2F2F2"/>
                </a:solidFill>
              </a:rPr>
              <a:t>Method:</a:t>
            </a:r>
            <a:endParaRPr lang="en-US" sz="683" dirty="0"/>
          </a:p>
        </p:txBody>
      </p:sp>
      <p:sp>
        <p:nvSpPr>
          <p:cNvPr id="28" name="Text 25"/>
          <p:cNvSpPr/>
          <p:nvPr/>
        </p:nvSpPr>
        <p:spPr>
          <a:xfrm>
            <a:off x="3876656" y="2138800"/>
            <a:ext cx="1947872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Direct outreach + case studies</a:t>
            </a:r>
            <a:endParaRPr lang="en-US" sz="727" dirty="0"/>
          </a:p>
        </p:txBody>
      </p:sp>
      <p:sp>
        <p:nvSpPr>
          <p:cNvPr id="29" name="Text 26"/>
          <p:cNvSpPr/>
          <p:nvPr/>
        </p:nvSpPr>
        <p:spPr>
          <a:xfrm>
            <a:off x="3319444" y="2370246"/>
            <a:ext cx="50006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2F2F2"/>
                </a:solidFill>
              </a:rPr>
              <a:t>CAC:</a:t>
            </a:r>
            <a:endParaRPr lang="en-US" sz="683" dirty="0"/>
          </a:p>
        </p:txBody>
      </p:sp>
      <p:sp>
        <p:nvSpPr>
          <p:cNvPr id="30" name="Text 27"/>
          <p:cNvSpPr/>
          <p:nvPr/>
        </p:nvSpPr>
        <p:spPr>
          <a:xfrm>
            <a:off x="3876656" y="2370246"/>
            <a:ext cx="1947872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$2–$4</a:t>
            </a:r>
            <a:endParaRPr lang="en-US" sz="727" dirty="0"/>
          </a:p>
        </p:txBody>
      </p:sp>
      <p:sp>
        <p:nvSpPr>
          <p:cNvPr id="31" name="Shape 28"/>
          <p:cNvSpPr/>
          <p:nvPr/>
        </p:nvSpPr>
        <p:spPr>
          <a:xfrm>
            <a:off x="3319444" y="2687417"/>
            <a:ext cx="2505084" cy="36433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2" name="Shape 29"/>
          <p:cNvSpPr/>
          <p:nvPr/>
        </p:nvSpPr>
        <p:spPr>
          <a:xfrm>
            <a:off x="3319444" y="2687417"/>
            <a:ext cx="2505084" cy="7144"/>
          </a:xfrm>
          <a:prstGeom prst="rect">
            <a:avLst/>
          </a:prstGeom>
          <a:solidFill>
            <a:srgbClr val="FFC7B3"/>
          </a:solidFill>
          <a:ln/>
        </p:spPr>
      </p:sp>
      <p:sp>
        <p:nvSpPr>
          <p:cNvPr id="33" name="Text 30"/>
          <p:cNvSpPr/>
          <p:nvPr/>
        </p:nvSpPr>
        <p:spPr>
          <a:xfrm>
            <a:off x="3319444" y="2687417"/>
            <a:ext cx="2505084" cy="364331"/>
          </a:xfrm>
          <a:prstGeom prst="rect">
            <a:avLst/>
          </a:prstGeom>
          <a:noFill/>
          <a:ln/>
        </p:spPr>
        <p:txBody>
          <a:bodyPr wrap="square" lIns="0" tIns="102108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i="1" dirty="0">
                <a:solidFill>
                  <a:srgbClr val="D3D3D3"/>
                </a:solidFill>
              </a:rPr>
              <a:t>Goal: Reach 5,000+ potential customers through Chamber networks</a:t>
            </a:r>
            <a:endParaRPr lang="en-US" sz="727" dirty="0"/>
          </a:p>
        </p:txBody>
      </p:sp>
      <p:sp>
        <p:nvSpPr>
          <p:cNvPr id="34" name="Shape 31"/>
          <p:cNvSpPr/>
          <p:nvPr/>
        </p:nvSpPr>
        <p:spPr>
          <a:xfrm>
            <a:off x="6053128" y="1125838"/>
            <a:ext cx="2733656" cy="2064488"/>
          </a:xfrm>
          <a:prstGeom prst="rect">
            <a:avLst/>
          </a:prstGeom>
          <a:solidFill>
            <a:srgbClr val="FF4500">
              <a:alpha val="2000"/>
            </a:srgbClr>
          </a:solidFill>
          <a:ln/>
        </p:spPr>
      </p:sp>
      <p:sp>
        <p:nvSpPr>
          <p:cNvPr id="35" name="Shape 32"/>
          <p:cNvSpPr/>
          <p:nvPr/>
        </p:nvSpPr>
        <p:spPr>
          <a:xfrm>
            <a:off x="6053128" y="1125838"/>
            <a:ext cx="28575" cy="2064488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36" name="Text 33"/>
          <p:cNvSpPr/>
          <p:nvPr/>
        </p:nvSpPr>
        <p:spPr>
          <a:xfrm>
            <a:off x="6167428" y="1240138"/>
            <a:ext cx="28575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4500"/>
                </a:solidFill>
              </a:rPr>
              <a:t>3</a:t>
            </a:r>
            <a:endParaRPr lang="en-US" sz="1808" dirty="0"/>
          </a:p>
        </p:txBody>
      </p:sp>
      <p:sp>
        <p:nvSpPr>
          <p:cNvPr id="37" name="Text 34"/>
          <p:cNvSpPr/>
          <p:nvPr/>
        </p:nvSpPr>
        <p:spPr>
          <a:xfrm>
            <a:off x="6538903" y="1327649"/>
            <a:ext cx="103461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2F2F2"/>
                </a:solidFill>
              </a:rPr>
              <a:t>Paid Acquisition</a:t>
            </a:r>
            <a:endParaRPr lang="en-US" sz="885" dirty="0"/>
          </a:p>
        </p:txBody>
      </p:sp>
      <p:sp>
        <p:nvSpPr>
          <p:cNvPr id="38" name="Text 35"/>
          <p:cNvSpPr/>
          <p:nvPr/>
        </p:nvSpPr>
        <p:spPr>
          <a:xfrm>
            <a:off x="6167428" y="1675907"/>
            <a:ext cx="50006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2F2F2"/>
                </a:solidFill>
              </a:rPr>
              <a:t>Timeline:</a:t>
            </a:r>
            <a:endParaRPr lang="en-US" sz="683" dirty="0"/>
          </a:p>
        </p:txBody>
      </p:sp>
      <p:sp>
        <p:nvSpPr>
          <p:cNvPr id="39" name="Text 36"/>
          <p:cNvSpPr/>
          <p:nvPr/>
        </p:nvSpPr>
        <p:spPr>
          <a:xfrm>
            <a:off x="6724641" y="1675907"/>
            <a:ext cx="194784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Months 10–18</a:t>
            </a:r>
            <a:endParaRPr lang="en-US" sz="727" dirty="0"/>
          </a:p>
        </p:txBody>
      </p:sp>
      <p:sp>
        <p:nvSpPr>
          <p:cNvPr id="40" name="Text 37"/>
          <p:cNvSpPr/>
          <p:nvPr/>
        </p:nvSpPr>
        <p:spPr>
          <a:xfrm>
            <a:off x="6167428" y="1907353"/>
            <a:ext cx="50006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2F2F2"/>
                </a:solidFill>
              </a:rPr>
              <a:t>Target:</a:t>
            </a:r>
            <a:endParaRPr lang="en-US" sz="683" dirty="0"/>
          </a:p>
        </p:txBody>
      </p:sp>
      <p:sp>
        <p:nvSpPr>
          <p:cNvPr id="41" name="Text 38"/>
          <p:cNvSpPr/>
          <p:nvPr/>
        </p:nvSpPr>
        <p:spPr>
          <a:xfrm>
            <a:off x="6724641" y="1907353"/>
            <a:ext cx="194784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5,000 customers</a:t>
            </a:r>
            <a:endParaRPr lang="en-US" sz="727" dirty="0"/>
          </a:p>
        </p:txBody>
      </p:sp>
      <p:sp>
        <p:nvSpPr>
          <p:cNvPr id="42" name="Text 39"/>
          <p:cNvSpPr/>
          <p:nvPr/>
        </p:nvSpPr>
        <p:spPr>
          <a:xfrm>
            <a:off x="6167428" y="2138800"/>
            <a:ext cx="50006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2F2F2"/>
                </a:solidFill>
              </a:rPr>
              <a:t>Method:</a:t>
            </a:r>
            <a:endParaRPr lang="en-US" sz="683" dirty="0"/>
          </a:p>
        </p:txBody>
      </p:sp>
      <p:sp>
        <p:nvSpPr>
          <p:cNvPr id="43" name="Text 40"/>
          <p:cNvSpPr/>
          <p:nvPr/>
        </p:nvSpPr>
        <p:spPr>
          <a:xfrm>
            <a:off x="6724641" y="2138800"/>
            <a:ext cx="1947844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Facebook ads, content marketing, Chambers</a:t>
            </a:r>
            <a:endParaRPr lang="en-US" sz="727" dirty="0"/>
          </a:p>
        </p:txBody>
      </p:sp>
      <p:sp>
        <p:nvSpPr>
          <p:cNvPr id="44" name="Text 41"/>
          <p:cNvSpPr/>
          <p:nvPr/>
        </p:nvSpPr>
        <p:spPr>
          <a:xfrm>
            <a:off x="6167428" y="2530255"/>
            <a:ext cx="50006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2F2F2"/>
                </a:solidFill>
              </a:rPr>
              <a:t>CAC:</a:t>
            </a:r>
            <a:endParaRPr lang="en-US" sz="683" dirty="0"/>
          </a:p>
        </p:txBody>
      </p:sp>
      <p:sp>
        <p:nvSpPr>
          <p:cNvPr id="45" name="Text 42"/>
          <p:cNvSpPr/>
          <p:nvPr/>
        </p:nvSpPr>
        <p:spPr>
          <a:xfrm>
            <a:off x="6724641" y="2530255"/>
            <a:ext cx="194784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$12–$15</a:t>
            </a:r>
            <a:endParaRPr lang="en-US" sz="727" dirty="0"/>
          </a:p>
        </p:txBody>
      </p:sp>
      <p:sp>
        <p:nvSpPr>
          <p:cNvPr id="46" name="Shape 43"/>
          <p:cNvSpPr/>
          <p:nvPr/>
        </p:nvSpPr>
        <p:spPr>
          <a:xfrm>
            <a:off x="6167428" y="2847426"/>
            <a:ext cx="2505056" cy="2286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7" name="Shape 44"/>
          <p:cNvSpPr/>
          <p:nvPr/>
        </p:nvSpPr>
        <p:spPr>
          <a:xfrm>
            <a:off x="6167428" y="2847426"/>
            <a:ext cx="2505056" cy="7144"/>
          </a:xfrm>
          <a:prstGeom prst="rect">
            <a:avLst/>
          </a:prstGeom>
          <a:solidFill>
            <a:srgbClr val="FFC7B3"/>
          </a:solidFill>
          <a:ln/>
        </p:spPr>
      </p:sp>
      <p:sp>
        <p:nvSpPr>
          <p:cNvPr id="48" name="Text 45"/>
          <p:cNvSpPr/>
          <p:nvPr/>
        </p:nvSpPr>
        <p:spPr>
          <a:xfrm>
            <a:off x="6167428" y="2847426"/>
            <a:ext cx="2505056" cy="228600"/>
          </a:xfrm>
          <a:prstGeom prst="rect">
            <a:avLst/>
          </a:prstGeom>
          <a:noFill/>
          <a:ln/>
        </p:spPr>
        <p:txBody>
          <a:bodyPr wrap="square" lIns="0" tIns="102108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i="1" dirty="0">
                <a:solidFill>
                  <a:srgbClr val="D3D3D3"/>
                </a:solidFill>
              </a:rPr>
              <a:t>Goal: Prove venture-scale growth, reach $3M+ ARR</a:t>
            </a:r>
            <a:endParaRPr lang="en-US" sz="727" dirty="0"/>
          </a:p>
        </p:txBody>
      </p:sp>
      <p:sp>
        <p:nvSpPr>
          <p:cNvPr id="49" name="Shape 46"/>
          <p:cNvSpPr/>
          <p:nvPr/>
        </p:nvSpPr>
        <p:spPr>
          <a:xfrm>
            <a:off x="0" y="3297482"/>
            <a:ext cx="9144000" cy="111799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0" name="Shape 47"/>
          <p:cNvSpPr/>
          <p:nvPr/>
        </p:nvSpPr>
        <p:spPr>
          <a:xfrm>
            <a:off x="0" y="3297482"/>
            <a:ext cx="9144000" cy="14288"/>
          </a:xfrm>
          <a:prstGeom prst="rect">
            <a:avLst/>
          </a:prstGeom>
          <a:solidFill>
            <a:srgbClr val="FF4500"/>
          </a:solidFill>
          <a:ln/>
        </p:spPr>
      </p:sp>
      <p:sp>
        <p:nvSpPr>
          <p:cNvPr id="51" name="Text 48"/>
          <p:cNvSpPr/>
          <p:nvPr/>
        </p:nvSpPr>
        <p:spPr>
          <a:xfrm>
            <a:off x="357188" y="3404639"/>
            <a:ext cx="84296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2F2F2"/>
                </a:solidFill>
              </a:rPr>
              <a:t>Customer Growth Trajectory</a:t>
            </a:r>
            <a:endParaRPr lang="en-US" sz="885" dirty="0"/>
          </a:p>
        </p:txBody>
      </p:sp>
      <p:sp>
        <p:nvSpPr>
          <p:cNvPr id="52" name="Text 49"/>
          <p:cNvSpPr/>
          <p:nvPr/>
        </p:nvSpPr>
        <p:spPr>
          <a:xfrm>
            <a:off x="357188" y="3665386"/>
            <a:ext cx="23526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Phase 1 End</a:t>
            </a:r>
            <a:endParaRPr lang="en-US" sz="727" dirty="0"/>
          </a:p>
        </p:txBody>
      </p:sp>
      <p:sp>
        <p:nvSpPr>
          <p:cNvPr id="53" name="Text 50"/>
          <p:cNvSpPr/>
          <p:nvPr/>
        </p:nvSpPr>
        <p:spPr>
          <a:xfrm>
            <a:off x="357188" y="3858267"/>
            <a:ext cx="2352666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4500"/>
                </a:solidFill>
              </a:rPr>
              <a:t>100</a:t>
            </a:r>
            <a:endParaRPr lang="en-US" sz="1808" dirty="0"/>
          </a:p>
        </p:txBody>
      </p:sp>
      <p:sp>
        <p:nvSpPr>
          <p:cNvPr id="54" name="Text 51"/>
          <p:cNvSpPr/>
          <p:nvPr/>
        </p:nvSpPr>
        <p:spPr>
          <a:xfrm>
            <a:off x="357188" y="4265461"/>
            <a:ext cx="23526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Month 3</a:t>
            </a:r>
            <a:endParaRPr lang="en-US" sz="727" dirty="0"/>
          </a:p>
        </p:txBody>
      </p:sp>
      <p:sp>
        <p:nvSpPr>
          <p:cNvPr id="55" name="Text 52"/>
          <p:cNvSpPr/>
          <p:nvPr/>
        </p:nvSpPr>
        <p:spPr>
          <a:xfrm>
            <a:off x="2838441" y="3929704"/>
            <a:ext cx="428625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4500"/>
                </a:solidFill>
              </a:rPr>
              <a:t>→</a:t>
            </a:r>
            <a:endParaRPr lang="en-US" sz="1269" dirty="0"/>
          </a:p>
        </p:txBody>
      </p:sp>
      <p:sp>
        <p:nvSpPr>
          <p:cNvPr id="56" name="Text 53"/>
          <p:cNvSpPr/>
          <p:nvPr/>
        </p:nvSpPr>
        <p:spPr>
          <a:xfrm>
            <a:off x="3395653" y="3665386"/>
            <a:ext cx="23526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Phase 2 End</a:t>
            </a:r>
            <a:endParaRPr lang="en-US" sz="727" dirty="0"/>
          </a:p>
        </p:txBody>
      </p:sp>
      <p:sp>
        <p:nvSpPr>
          <p:cNvPr id="57" name="Text 54"/>
          <p:cNvSpPr/>
          <p:nvPr/>
        </p:nvSpPr>
        <p:spPr>
          <a:xfrm>
            <a:off x="3395653" y="3858267"/>
            <a:ext cx="2352666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4500"/>
                </a:solidFill>
              </a:rPr>
              <a:t>500</a:t>
            </a:r>
            <a:endParaRPr lang="en-US" sz="1808" dirty="0"/>
          </a:p>
        </p:txBody>
      </p:sp>
      <p:sp>
        <p:nvSpPr>
          <p:cNvPr id="58" name="Text 55"/>
          <p:cNvSpPr/>
          <p:nvPr/>
        </p:nvSpPr>
        <p:spPr>
          <a:xfrm>
            <a:off x="3395653" y="4265461"/>
            <a:ext cx="23526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Month 9</a:t>
            </a:r>
            <a:endParaRPr lang="en-US" sz="727" dirty="0"/>
          </a:p>
        </p:txBody>
      </p:sp>
      <p:sp>
        <p:nvSpPr>
          <p:cNvPr id="59" name="Text 56"/>
          <p:cNvSpPr/>
          <p:nvPr/>
        </p:nvSpPr>
        <p:spPr>
          <a:xfrm>
            <a:off x="5876906" y="3929704"/>
            <a:ext cx="428625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4500"/>
                </a:solidFill>
              </a:rPr>
              <a:t>→</a:t>
            </a:r>
            <a:endParaRPr lang="en-US" sz="1269" dirty="0"/>
          </a:p>
        </p:txBody>
      </p:sp>
      <p:sp>
        <p:nvSpPr>
          <p:cNvPr id="60" name="Text 57"/>
          <p:cNvSpPr/>
          <p:nvPr/>
        </p:nvSpPr>
        <p:spPr>
          <a:xfrm>
            <a:off x="6434119" y="3665386"/>
            <a:ext cx="235269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Phase 3 End</a:t>
            </a:r>
            <a:endParaRPr lang="en-US" sz="727" dirty="0"/>
          </a:p>
        </p:txBody>
      </p:sp>
      <p:sp>
        <p:nvSpPr>
          <p:cNvPr id="61" name="Text 58"/>
          <p:cNvSpPr/>
          <p:nvPr/>
        </p:nvSpPr>
        <p:spPr>
          <a:xfrm>
            <a:off x="6434119" y="3858267"/>
            <a:ext cx="2352694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4500"/>
                </a:solidFill>
              </a:rPr>
              <a:t>5,000</a:t>
            </a:r>
            <a:endParaRPr lang="en-US" sz="1808" dirty="0"/>
          </a:p>
        </p:txBody>
      </p:sp>
      <p:sp>
        <p:nvSpPr>
          <p:cNvPr id="62" name="Text 59"/>
          <p:cNvSpPr/>
          <p:nvPr/>
        </p:nvSpPr>
        <p:spPr>
          <a:xfrm>
            <a:off x="6434119" y="4265461"/>
            <a:ext cx="235269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D3D3D3"/>
                </a:solidFill>
              </a:rPr>
              <a:t>Month 18</a:t>
            </a:r>
            <a:endParaRPr lang="en-US" sz="72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2026-01-29T14:28:52Z</dcterms:created>
  <dcterms:modified xsi:type="dcterms:W3CDTF">2026-01-29T14:28:52Z</dcterms:modified>
</cp:coreProperties>
</file>